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373" r:id="rId2"/>
    <p:sldId id="347" r:id="rId3"/>
    <p:sldId id="361" r:id="rId4"/>
    <p:sldId id="366" r:id="rId5"/>
    <p:sldId id="375" r:id="rId6"/>
    <p:sldId id="376" r:id="rId7"/>
    <p:sldId id="377" r:id="rId8"/>
    <p:sldId id="378" r:id="rId9"/>
    <p:sldId id="374" r:id="rId10"/>
    <p:sldId id="379" r:id="rId11"/>
    <p:sldId id="372" r:id="rId12"/>
    <p:sldId id="382" r:id="rId13"/>
    <p:sldId id="383" r:id="rId14"/>
    <p:sldId id="384" r:id="rId15"/>
    <p:sldId id="380" r:id="rId16"/>
    <p:sldId id="381" r:id="rId17"/>
    <p:sldId id="385" r:id="rId18"/>
    <p:sldId id="387" r:id="rId19"/>
    <p:sldId id="389" r:id="rId20"/>
    <p:sldId id="391" r:id="rId21"/>
    <p:sldId id="395" r:id="rId22"/>
    <p:sldId id="397" r:id="rId23"/>
    <p:sldId id="345" r:id="rId24"/>
    <p:sldId id="348" r:id="rId25"/>
  </p:sldIdLst>
  <p:sldSz cx="9144000" cy="6858000" type="screen4x3"/>
  <p:notesSz cx="6858000" cy="994568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5"/>
    <a:srgbClr val="FFFFAB"/>
    <a:srgbClr val="A0A1B2"/>
    <a:srgbClr val="7D7E97"/>
    <a:srgbClr val="6A6B84"/>
    <a:srgbClr val="7070B4"/>
    <a:srgbClr val="50509A"/>
    <a:srgbClr val="4646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2004" y="-14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44" y="-90"/>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BDF8E0D-C500-4579-A3D0-16A3DE823702}" type="datetimeFigureOut">
              <a:rPr lang="fr-FR"/>
              <a:pPr>
                <a:defRPr/>
              </a:pPr>
              <a:t>05/10/2010</a:t>
            </a:fld>
            <a:endParaRPr lang="fr-FR"/>
          </a:p>
        </p:txBody>
      </p:sp>
      <p:sp>
        <p:nvSpPr>
          <p:cNvPr id="4" name="Espace réservé du pied de page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210491-A3ED-44DE-BCEA-B537D39198A1}"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CABAF67-C30A-4A55-9120-0E276B646AED}" type="datetimeFigureOut">
              <a:rPr lang="fr-FR"/>
              <a:pPr>
                <a:defRPr/>
              </a:pPr>
              <a:t>05/10/2010</a:t>
            </a:fld>
            <a:endParaRPr lang="fr-FR"/>
          </a:p>
        </p:txBody>
      </p:sp>
      <p:sp>
        <p:nvSpPr>
          <p:cNvPr id="4" name="Espace réservé de l'image des diapositives 3"/>
          <p:cNvSpPr>
            <a:spLocks noGrp="1" noRot="1" noChangeAspect="1"/>
          </p:cNvSpPr>
          <p:nvPr>
            <p:ph type="sldImg" idx="2"/>
          </p:nvPr>
        </p:nvSpPr>
        <p:spPr>
          <a:xfrm>
            <a:off x="942975" y="744538"/>
            <a:ext cx="4972050" cy="3730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9053BE0-C656-4C6E-8634-8AEE29ACD19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73183-68AE-4760-BC2F-F8CA40142169}"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48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04F3A-A177-4740-A03C-8AF80D749AAE}" type="slidenum">
              <a:rPr lang="fr-FR"/>
              <a:pPr fontAlgn="base">
                <a:spcBef>
                  <a:spcPct val="0"/>
                </a:spcBef>
                <a:spcAft>
                  <a:spcPct val="0"/>
                </a:spcAft>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69B75-6931-43CB-B252-2EF3A1949D64}" type="slidenum">
              <a:rPr lang="fr-FR"/>
              <a:pPr fontAlgn="base">
                <a:spcBef>
                  <a:spcPct val="0"/>
                </a:spcBef>
                <a:spcAft>
                  <a:spcPct val="0"/>
                </a:spcAft>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89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24A45E-376D-4E07-A9C3-A98B4F1566CC}" type="slidenum">
              <a:rPr lang="fr-FR"/>
              <a:pPr fontAlgn="base">
                <a:spcBef>
                  <a:spcPct val="0"/>
                </a:spcBef>
                <a:spcAft>
                  <a:spcPct val="0"/>
                </a:spcAft>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09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EB6FA2-7EB2-42E8-9A76-D5B56546D75D}" type="slidenum">
              <a:rPr lang="fr-FR"/>
              <a:pPr fontAlgn="base">
                <a:spcBef>
                  <a:spcPct val="0"/>
                </a:spcBef>
                <a:spcAft>
                  <a:spcPct val="0"/>
                </a:spcAft>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30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0255C4-A7C7-4196-82D1-325894A5A02E}" type="slidenum">
              <a:rPr lang="fr-FR"/>
              <a:pPr fontAlgn="base">
                <a:spcBef>
                  <a:spcPct val="0"/>
                </a:spcBef>
                <a:spcAft>
                  <a:spcPct val="0"/>
                </a:spcAft>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50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9C93BD-CFCB-4815-B136-D8097A0E9995}" type="slidenum">
              <a:rPr lang="fr-FR"/>
              <a:pPr fontAlgn="base">
                <a:spcBef>
                  <a:spcPct val="0"/>
                </a:spcBef>
                <a:spcAft>
                  <a:spcPct val="0"/>
                </a:spcAft>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71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42248-F5F0-43DC-B6FD-122907D7AD41}" type="slidenum">
              <a:rPr lang="fr-FR"/>
              <a:pPr fontAlgn="base">
                <a:spcBef>
                  <a:spcPct val="0"/>
                </a:spcBef>
                <a:spcAft>
                  <a:spcPct val="0"/>
                </a:spcAft>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62643-6AD0-4A6F-8ACA-4348E87938EE}" type="slidenum">
              <a:rPr lang="fr-FR"/>
              <a:pPr fontAlgn="base">
                <a:spcBef>
                  <a:spcPct val="0"/>
                </a:spcBef>
                <a:spcAft>
                  <a:spcPct val="0"/>
                </a:spcAft>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12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12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F3120-1D16-42EC-828B-B1D85283D92D}" type="slidenum">
              <a:rPr lang="fr-FR"/>
              <a:pPr fontAlgn="base">
                <a:spcBef>
                  <a:spcPct val="0"/>
                </a:spcBef>
                <a:spcAft>
                  <a:spcPct val="0"/>
                </a:spcAft>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32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1427E9-CC17-40AF-B3C6-774AFA430778}" type="slidenum">
              <a:rPr lang="fr-FR"/>
              <a:pPr fontAlgn="base">
                <a:spcBef>
                  <a:spcPct val="0"/>
                </a:spcBef>
                <a:spcAft>
                  <a:spcPct val="0"/>
                </a:spcAft>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84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C8C33A-EFE2-4245-A96C-4C4CE715B43B}" type="slidenum">
              <a:rPr lang="fr-FR"/>
              <a:pPr fontAlgn="base">
                <a:spcBef>
                  <a:spcPct val="0"/>
                </a:spcBef>
                <a:spcAft>
                  <a:spcPct val="0"/>
                </a:spcAft>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52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14DFC-8C13-4AF0-A94E-ED3371AC500B}" type="slidenum">
              <a:rPr lang="fr-FR"/>
              <a:pPr fontAlgn="base">
                <a:spcBef>
                  <a:spcPct val="0"/>
                </a:spcBef>
                <a:spcAft>
                  <a:spcPct val="0"/>
                </a:spcAft>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73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8E276-01CA-4244-B966-36630D02DBAD}" type="slidenum">
              <a:rPr lang="fr-FR"/>
              <a:pPr fontAlgn="base">
                <a:spcBef>
                  <a:spcPct val="0"/>
                </a:spcBef>
                <a:spcAft>
                  <a:spcPct val="0"/>
                </a:spcAft>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93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B9547D-8D14-4F54-A30F-2912454D16BA}" type="slidenum">
              <a:rPr lang="fr-FR"/>
              <a:pPr fontAlgn="base">
                <a:spcBef>
                  <a:spcPct val="0"/>
                </a:spcBef>
                <a:spcAft>
                  <a:spcPct val="0"/>
                </a:spcAft>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14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87DC0D-4957-4DD7-AC82-07D70AF10FF3}" type="slidenum">
              <a:rPr lang="fr-FR"/>
              <a:pPr fontAlgn="base">
                <a:spcBef>
                  <a:spcPct val="0"/>
                </a:spcBef>
                <a:spcAft>
                  <a:spcPct val="0"/>
                </a:spcAft>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34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34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BB363B-E418-4985-AB1C-B403250C8B1D}" type="slidenum">
              <a:rPr lang="fr-FR"/>
              <a:pPr fontAlgn="base">
                <a:spcBef>
                  <a:spcPct val="0"/>
                </a:spcBef>
                <a:spcAft>
                  <a:spcPct val="0"/>
                </a:spcAft>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04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7808A8-2ABB-4452-9CB2-C12C2610741A}" type="slidenum">
              <a:rPr lang="fr-FR"/>
              <a:pPr fontAlgn="base">
                <a:spcBef>
                  <a:spcPct val="0"/>
                </a:spcBef>
                <a:spcAft>
                  <a:spcPct val="0"/>
                </a:spcAft>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25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DFDA8B-189B-4C8A-910F-789870EDAADF}" type="slidenum">
              <a:rPr lang="fr-FR"/>
              <a:pPr fontAlgn="base">
                <a:spcBef>
                  <a:spcPct val="0"/>
                </a:spcBef>
                <a:spcAft>
                  <a:spcPct val="0"/>
                </a:spcAft>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45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9C5CF3-A71F-4EDB-90DF-59DA21F9C41E}" type="slidenum">
              <a:rPr lang="fr-FR"/>
              <a:pPr fontAlgn="base">
                <a:spcBef>
                  <a:spcPct val="0"/>
                </a:spcBef>
                <a:spcAft>
                  <a:spcPct val="0"/>
                </a:spcAft>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66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B33689-1516-423B-BF01-A8BEB6F88C01}" type="slidenum">
              <a:rPr lang="fr-FR"/>
              <a:pPr fontAlgn="base">
                <a:spcBef>
                  <a:spcPct val="0"/>
                </a:spcBef>
                <a:spcAft>
                  <a:spcPct val="0"/>
                </a:spcAft>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0B8CE-3021-4EE0-8D87-01B0956B01EC}" type="slidenum">
              <a:rPr lang="fr-FR"/>
              <a:pPr fontAlgn="base">
                <a:spcBef>
                  <a:spcPct val="0"/>
                </a:spcBef>
                <a:spcAft>
                  <a:spcPct val="0"/>
                </a:spcAft>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07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869DA5-5FB0-402D-8757-10B25F6AE4CC}" type="slidenum">
              <a:rPr lang="fr-FR"/>
              <a:pPr fontAlgn="base">
                <a:spcBef>
                  <a:spcPct val="0"/>
                </a:spcBef>
                <a:spcAft>
                  <a:spcPct val="0"/>
                </a:spcAft>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27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F779C-8229-4ED4-9747-34C7A94509AC}" type="slidenum">
              <a:rPr lang="fr-FR"/>
              <a:pPr fontAlgn="base">
                <a:spcBef>
                  <a:spcPct val="0"/>
                </a:spcBef>
                <a:spcAft>
                  <a:spcPct val="0"/>
                </a:spcAft>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fr-FR" smtClean="0"/>
              <a:t>Cliquez pour modifier le style du titre</a:t>
            </a:r>
            <a:endParaRPr lang="en-US"/>
          </a:p>
        </p:txBody>
      </p:sp>
      <p:sp>
        <p:nvSpPr>
          <p:cNvPr id="9" name="Sous-titr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15" name="Espace réservé de la date 27"/>
          <p:cNvSpPr>
            <a:spLocks noGrp="1"/>
          </p:cNvSpPr>
          <p:nvPr>
            <p:ph type="dt" sz="half" idx="10"/>
          </p:nvPr>
        </p:nvSpPr>
        <p:spPr/>
        <p:txBody>
          <a:bodyPr/>
          <a:lstStyle>
            <a:lvl1pPr>
              <a:defRPr/>
            </a:lvl1pPr>
            <a:extLst/>
          </a:lstStyle>
          <a:p>
            <a:pPr>
              <a:defRPr/>
            </a:pPr>
            <a:fld id="{4C1A2877-D44A-4D25-B6AB-42621A568BA0}" type="datetime1">
              <a:rPr lang="fr-FR"/>
              <a:pPr>
                <a:defRPr/>
              </a:pPr>
              <a:t>05/10/2010</a:t>
            </a:fld>
            <a:endParaRPr lang="fr-FR"/>
          </a:p>
        </p:txBody>
      </p:sp>
      <p:sp>
        <p:nvSpPr>
          <p:cNvPr id="16" name="Espace réservé du pied de page 16"/>
          <p:cNvSpPr>
            <a:spLocks noGrp="1"/>
          </p:cNvSpPr>
          <p:nvPr>
            <p:ph type="ftr" sz="quarter" idx="11"/>
          </p:nvPr>
        </p:nvSpPr>
        <p:spPr/>
        <p:txBody>
          <a:bodyPr/>
          <a:lstStyle>
            <a:lvl1pPr>
              <a:defRPr/>
            </a:lvl1pPr>
            <a:extLst/>
          </a:lstStyle>
          <a:p>
            <a:pPr>
              <a:defRPr/>
            </a:pPr>
            <a:r>
              <a:rPr lang="fr-FR"/>
              <a:t>PATMAZCOM</a:t>
            </a:r>
          </a:p>
        </p:txBody>
      </p:sp>
      <p:sp>
        <p:nvSpPr>
          <p:cNvPr id="17" name="Espace réservé du numéro de diapositive 28"/>
          <p:cNvSpPr>
            <a:spLocks noGrp="1"/>
          </p:cNvSpPr>
          <p:nvPr>
            <p:ph type="sldNum" sz="quarter" idx="12"/>
          </p:nvPr>
        </p:nvSpPr>
        <p:spPr/>
        <p:txBody>
          <a:bodyPr/>
          <a:lstStyle>
            <a:lvl1pPr>
              <a:defRPr/>
            </a:lvl1pPr>
            <a:extLst/>
          </a:lstStyle>
          <a:p>
            <a:pPr>
              <a:defRPr/>
            </a:pPr>
            <a:fld id="{3E7B92EF-DA63-44CA-8531-37485062DA8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0188E33-1ADD-4717-9CF3-1E4233EE54E4}" type="datetime1">
              <a:rPr lang="fr-FR"/>
              <a:pPr>
                <a:defRPr/>
              </a:pPr>
              <a:t>05/10/2010</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PATMAZCOM</a:t>
            </a:r>
          </a:p>
        </p:txBody>
      </p:sp>
      <p:sp>
        <p:nvSpPr>
          <p:cNvPr id="6" name="Espace réservé du numéro de diapositive 22"/>
          <p:cNvSpPr>
            <a:spLocks noGrp="1"/>
          </p:cNvSpPr>
          <p:nvPr>
            <p:ph type="sldNum" sz="quarter" idx="12"/>
          </p:nvPr>
        </p:nvSpPr>
        <p:spPr/>
        <p:txBody>
          <a:bodyPr/>
          <a:lstStyle>
            <a:lvl1pPr>
              <a:defRPr/>
            </a:lvl1pPr>
          </a:lstStyle>
          <a:p>
            <a:pPr>
              <a:defRPr/>
            </a:pPr>
            <a:fld id="{78E9102C-3A85-4B1E-880E-40EB316D00E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31806A2F-2739-468E-9B9D-F0D008211F83}" type="datetime1">
              <a:rPr lang="fr-FR"/>
              <a:pPr>
                <a:defRPr/>
              </a:pPr>
              <a:t>05/10/2010</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PATMAZCOM</a:t>
            </a:r>
          </a:p>
        </p:txBody>
      </p:sp>
      <p:sp>
        <p:nvSpPr>
          <p:cNvPr id="6" name="Espace réservé du numéro de diapositive 22"/>
          <p:cNvSpPr>
            <a:spLocks noGrp="1"/>
          </p:cNvSpPr>
          <p:nvPr>
            <p:ph type="sldNum" sz="quarter" idx="12"/>
          </p:nvPr>
        </p:nvSpPr>
        <p:spPr/>
        <p:txBody>
          <a:bodyPr/>
          <a:lstStyle>
            <a:lvl1pPr>
              <a:defRPr/>
            </a:lvl1pPr>
          </a:lstStyle>
          <a:p>
            <a:pPr>
              <a:defRPr/>
            </a:pPr>
            <a:fld id="{135EE48A-1497-4DF9-AA2E-10198FC4B04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8A766C37-5C69-4812-B228-E7873A15E6DC}" type="datetime1">
              <a:rPr lang="fr-FR"/>
              <a:pPr>
                <a:defRPr/>
              </a:pPr>
              <a:t>05/10/2010</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PATMAZCOM</a:t>
            </a:r>
          </a:p>
        </p:txBody>
      </p:sp>
      <p:sp>
        <p:nvSpPr>
          <p:cNvPr id="6" name="Espace réservé du numéro de diapositive 22"/>
          <p:cNvSpPr>
            <a:spLocks noGrp="1"/>
          </p:cNvSpPr>
          <p:nvPr>
            <p:ph type="sldNum" sz="quarter" idx="12"/>
          </p:nvPr>
        </p:nvSpPr>
        <p:spPr/>
        <p:txBody>
          <a:bodyPr/>
          <a:lstStyle>
            <a:lvl1pPr>
              <a:defRPr/>
            </a:lvl1pPr>
          </a:lstStyle>
          <a:p>
            <a:pPr>
              <a:defRPr/>
            </a:pPr>
            <a:fld id="{0419572F-4888-4869-8C19-ABA3734B859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orme libre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orme libre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orme libre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orme libre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orme libre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Espace réservé du texte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fr-FR" smtClean="0"/>
              <a:t>Cliquez pour modifier le style du titre</a:t>
            </a:r>
            <a:endParaRPr lang="en-US"/>
          </a:p>
        </p:txBody>
      </p:sp>
      <p:sp>
        <p:nvSpPr>
          <p:cNvPr id="25" name="Espace réservé de la date 3"/>
          <p:cNvSpPr>
            <a:spLocks noGrp="1"/>
          </p:cNvSpPr>
          <p:nvPr>
            <p:ph type="dt" sz="half" idx="10"/>
          </p:nvPr>
        </p:nvSpPr>
        <p:spPr/>
        <p:txBody>
          <a:bodyPr/>
          <a:lstStyle>
            <a:lvl1pPr>
              <a:defRPr/>
            </a:lvl1pPr>
            <a:extLst/>
          </a:lstStyle>
          <a:p>
            <a:pPr>
              <a:defRPr/>
            </a:pPr>
            <a:fld id="{E3C3D90B-B6BC-4539-80F6-058FE40A3008}" type="datetime1">
              <a:rPr lang="fr-FR"/>
              <a:pPr>
                <a:defRPr/>
              </a:pPr>
              <a:t>05/10/2010</a:t>
            </a:fld>
            <a:endParaRPr lang="fr-FR"/>
          </a:p>
        </p:txBody>
      </p:sp>
      <p:sp>
        <p:nvSpPr>
          <p:cNvPr id="26" name="Espace réservé du pied de page 4"/>
          <p:cNvSpPr>
            <a:spLocks noGrp="1"/>
          </p:cNvSpPr>
          <p:nvPr>
            <p:ph type="ftr" sz="quarter" idx="11"/>
          </p:nvPr>
        </p:nvSpPr>
        <p:spPr/>
        <p:txBody>
          <a:bodyPr/>
          <a:lstStyle>
            <a:lvl1pPr>
              <a:defRPr/>
            </a:lvl1pPr>
            <a:extLst/>
          </a:lstStyle>
          <a:p>
            <a:pPr>
              <a:defRPr/>
            </a:pPr>
            <a:r>
              <a:rPr lang="fr-FR"/>
              <a:t>PATMAZCOM</a:t>
            </a:r>
          </a:p>
        </p:txBody>
      </p:sp>
      <p:sp>
        <p:nvSpPr>
          <p:cNvPr id="27" name="Espace réservé du numéro de diapositive 5"/>
          <p:cNvSpPr>
            <a:spLocks noGrp="1"/>
          </p:cNvSpPr>
          <p:nvPr>
            <p:ph type="sldNum" sz="quarter" idx="12"/>
          </p:nvPr>
        </p:nvSpPr>
        <p:spPr/>
        <p:txBody>
          <a:bodyPr/>
          <a:lstStyle>
            <a:lvl1pPr>
              <a:defRPr/>
            </a:lvl1pPr>
            <a:extLst/>
          </a:lstStyle>
          <a:p>
            <a:pPr>
              <a:defRPr/>
            </a:pPr>
            <a:fld id="{FBDDABDA-FA23-4A50-B18B-374CAEB1964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lang="fr-FR" smtClean="0"/>
              <a:t>Cliquez pour modifier le style du titre</a:t>
            </a:r>
            <a:endParaRPr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8B1BB24B-4F65-441F-8B42-87A88DBF1AAE}" type="datetime1">
              <a:rPr lang="fr-FR"/>
              <a:pPr>
                <a:defRPr/>
              </a:pPr>
              <a:t>05/10/2010</a:t>
            </a:fld>
            <a:endParaRPr lang="fr-FR"/>
          </a:p>
        </p:txBody>
      </p:sp>
      <p:sp>
        <p:nvSpPr>
          <p:cNvPr id="6" name="Espace réservé du pied de page 5"/>
          <p:cNvSpPr>
            <a:spLocks noGrp="1"/>
          </p:cNvSpPr>
          <p:nvPr>
            <p:ph type="ftr" sz="quarter" idx="11"/>
          </p:nvPr>
        </p:nvSpPr>
        <p:spPr/>
        <p:txBody>
          <a:bodyPr/>
          <a:lstStyle>
            <a:lvl1pPr>
              <a:defRPr/>
            </a:lvl1pPr>
            <a:extLst/>
          </a:lstStyle>
          <a:p>
            <a:pPr>
              <a:defRPr/>
            </a:pPr>
            <a:r>
              <a:rPr lang="fr-FR"/>
              <a:t>PATMAZCOM</a:t>
            </a:r>
          </a:p>
        </p:txBody>
      </p:sp>
      <p:sp>
        <p:nvSpPr>
          <p:cNvPr id="7" name="Espace réservé du numéro de diapositive 6"/>
          <p:cNvSpPr>
            <a:spLocks noGrp="1"/>
          </p:cNvSpPr>
          <p:nvPr>
            <p:ph type="sldNum" sz="quarter" idx="12"/>
          </p:nvPr>
        </p:nvSpPr>
        <p:spPr/>
        <p:txBody>
          <a:bodyPr/>
          <a:lstStyle>
            <a:lvl1pPr>
              <a:defRPr/>
            </a:lvl1pPr>
            <a:extLst/>
          </a:lstStyle>
          <a:p>
            <a:pPr>
              <a:defRPr/>
            </a:pPr>
            <a:fld id="{0B1358D8-3882-476C-A03F-331EC2076E7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re 1"/>
          <p:cNvSpPr>
            <a:spLocks noGrp="1"/>
          </p:cNvSpPr>
          <p:nvPr>
            <p:ph type="title"/>
          </p:nvPr>
        </p:nvSpPr>
        <p:spPr>
          <a:xfrm>
            <a:off x="504824" y="512064"/>
            <a:ext cx="7772400" cy="914400"/>
          </a:xfrm>
        </p:spPr>
        <p:txBody>
          <a:bodyPr/>
          <a:lstStyle>
            <a:lvl1pPr>
              <a:defRPr sz="4000"/>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Espace réservé de la date 6"/>
          <p:cNvSpPr>
            <a:spLocks noGrp="1"/>
          </p:cNvSpPr>
          <p:nvPr>
            <p:ph type="dt" sz="half" idx="10"/>
          </p:nvPr>
        </p:nvSpPr>
        <p:spPr/>
        <p:txBody>
          <a:bodyPr/>
          <a:lstStyle>
            <a:lvl1pPr>
              <a:defRPr/>
            </a:lvl1pPr>
            <a:extLst/>
          </a:lstStyle>
          <a:p>
            <a:pPr>
              <a:defRPr/>
            </a:pPr>
            <a:fld id="{52426E23-4CB3-4260-AED2-1135A6753CD5}" type="datetime1">
              <a:rPr lang="fr-FR"/>
              <a:pPr>
                <a:defRPr/>
              </a:pPr>
              <a:t>05/10/2010</a:t>
            </a:fld>
            <a:endParaRPr lang="fr-FR"/>
          </a:p>
        </p:txBody>
      </p:sp>
      <p:sp>
        <p:nvSpPr>
          <p:cNvPr id="18" name="Espace réservé du pied de page 7"/>
          <p:cNvSpPr>
            <a:spLocks noGrp="1"/>
          </p:cNvSpPr>
          <p:nvPr>
            <p:ph type="ftr" sz="quarter" idx="11"/>
          </p:nvPr>
        </p:nvSpPr>
        <p:spPr/>
        <p:txBody>
          <a:bodyPr/>
          <a:lstStyle>
            <a:lvl1pPr>
              <a:defRPr/>
            </a:lvl1pPr>
            <a:extLst/>
          </a:lstStyle>
          <a:p>
            <a:pPr>
              <a:defRPr/>
            </a:pPr>
            <a:r>
              <a:rPr lang="fr-FR"/>
              <a:t>PATMAZCOM</a:t>
            </a:r>
          </a:p>
        </p:txBody>
      </p:sp>
      <p:sp>
        <p:nvSpPr>
          <p:cNvPr id="19" name="Espace réservé du numéro de diapositive 8"/>
          <p:cNvSpPr>
            <a:spLocks noGrp="1"/>
          </p:cNvSpPr>
          <p:nvPr>
            <p:ph type="sldNum" sz="quarter" idx="12"/>
          </p:nvPr>
        </p:nvSpPr>
        <p:spPr/>
        <p:txBody>
          <a:bodyPr/>
          <a:lstStyle>
            <a:lvl1pPr>
              <a:defRPr/>
            </a:lvl1pPr>
            <a:extLst/>
          </a:lstStyle>
          <a:p>
            <a:pPr>
              <a:defRPr/>
            </a:pPr>
            <a:fld id="{D5D2EB69-1AC7-4E05-80E2-BBF2F117693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11DE6FE4-2D13-46FD-AE23-90F129B89256}" type="datetime1">
              <a:rPr lang="fr-FR"/>
              <a:pPr>
                <a:defRPr/>
              </a:pPr>
              <a:t>05/10/2010</a:t>
            </a:fld>
            <a:endParaRPr lang="fr-FR"/>
          </a:p>
        </p:txBody>
      </p:sp>
      <p:sp>
        <p:nvSpPr>
          <p:cNvPr id="4" name="Espace réservé du pied de page 2"/>
          <p:cNvSpPr>
            <a:spLocks noGrp="1"/>
          </p:cNvSpPr>
          <p:nvPr>
            <p:ph type="ftr" sz="quarter" idx="11"/>
          </p:nvPr>
        </p:nvSpPr>
        <p:spPr/>
        <p:txBody>
          <a:bodyPr/>
          <a:lstStyle>
            <a:lvl1pPr>
              <a:defRPr/>
            </a:lvl1pPr>
          </a:lstStyle>
          <a:p>
            <a:pPr>
              <a:defRPr/>
            </a:pPr>
            <a:r>
              <a:rPr lang="fr-FR"/>
              <a:t>PATMAZCOM</a:t>
            </a:r>
          </a:p>
        </p:txBody>
      </p:sp>
      <p:sp>
        <p:nvSpPr>
          <p:cNvPr id="5" name="Espace réservé du numéro de diapositive 22"/>
          <p:cNvSpPr>
            <a:spLocks noGrp="1"/>
          </p:cNvSpPr>
          <p:nvPr>
            <p:ph type="sldNum" sz="quarter" idx="12"/>
          </p:nvPr>
        </p:nvSpPr>
        <p:spPr/>
        <p:txBody>
          <a:bodyPr/>
          <a:lstStyle>
            <a:lvl1pPr>
              <a:defRPr/>
            </a:lvl1pPr>
          </a:lstStyle>
          <a:p>
            <a:pPr>
              <a:defRPr/>
            </a:pPr>
            <a:fld id="{FD426500-7014-41BB-BA9C-91ADCD1A047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extLst/>
          </a:lstStyle>
          <a:p>
            <a:pPr>
              <a:defRPr/>
            </a:pPr>
            <a:fld id="{B49609CD-D125-4A08-B0AA-C4968A9FB346}" type="datetime1">
              <a:rPr lang="fr-FR"/>
              <a:pPr>
                <a:defRPr/>
              </a:pPr>
              <a:t>05/10/2010</a:t>
            </a:fld>
            <a:endParaRPr lang="fr-FR"/>
          </a:p>
        </p:txBody>
      </p:sp>
      <p:sp>
        <p:nvSpPr>
          <p:cNvPr id="3" name="Espace réservé du pied de page 2"/>
          <p:cNvSpPr>
            <a:spLocks noGrp="1"/>
          </p:cNvSpPr>
          <p:nvPr>
            <p:ph type="ftr" sz="quarter" idx="11"/>
          </p:nvPr>
        </p:nvSpPr>
        <p:spPr/>
        <p:txBody>
          <a:bodyPr/>
          <a:lstStyle>
            <a:lvl1pPr>
              <a:defRPr/>
            </a:lvl1pPr>
            <a:extLst/>
          </a:lstStyle>
          <a:p>
            <a:pPr>
              <a:defRPr/>
            </a:pPr>
            <a:r>
              <a:rPr lang="fr-FR"/>
              <a:t>PATMAZCOM</a:t>
            </a:r>
          </a:p>
        </p:txBody>
      </p:sp>
      <p:sp>
        <p:nvSpPr>
          <p:cNvPr id="4" name="Espace réservé du numéro de diapositive 3"/>
          <p:cNvSpPr>
            <a:spLocks noGrp="1"/>
          </p:cNvSpPr>
          <p:nvPr>
            <p:ph type="sldNum" sz="quarter" idx="12"/>
          </p:nvPr>
        </p:nvSpPr>
        <p:spPr/>
        <p:txBody>
          <a:bodyPr/>
          <a:lstStyle>
            <a:lvl1pPr>
              <a:defRPr/>
            </a:lvl1pPr>
            <a:extLst/>
          </a:lstStyle>
          <a:p>
            <a:pPr>
              <a:defRPr/>
            </a:pPr>
            <a:fld id="{44D59F61-BB2E-461F-B513-C36C1104171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E2EAEDE-CD69-4D5F-BF42-4391F50FC9DF}" type="datetime1">
              <a:rPr lang="fr-FR"/>
              <a:pPr>
                <a:defRPr/>
              </a:pPr>
              <a:t>05/10/2010</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PATMAZCOM</a:t>
            </a:r>
          </a:p>
        </p:txBody>
      </p:sp>
      <p:sp>
        <p:nvSpPr>
          <p:cNvPr id="7" name="Espace réservé du numéro de diapositive 22"/>
          <p:cNvSpPr>
            <a:spLocks noGrp="1"/>
          </p:cNvSpPr>
          <p:nvPr>
            <p:ph type="sldNum" sz="quarter" idx="12"/>
          </p:nvPr>
        </p:nvSpPr>
        <p:spPr/>
        <p:txBody>
          <a:bodyPr/>
          <a:lstStyle>
            <a:lvl1pPr>
              <a:defRPr/>
            </a:lvl1pPr>
          </a:lstStyle>
          <a:p>
            <a:pPr>
              <a:defRPr/>
            </a:pPr>
            <a:fld id="{0B4E62CD-3C2B-474A-8476-E1F50A9BD6E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Connecteur droit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e 9"/>
          <p:cNvGrpSpPr>
            <a:grpSpLocks/>
          </p:cNvGrpSpPr>
          <p:nvPr/>
        </p:nvGrpSpPr>
        <p:grpSpPr bwMode="auto">
          <a:xfrm rot="5400000">
            <a:off x="8515351" y="1219200"/>
            <a:ext cx="131762" cy="128587"/>
            <a:chOff x="6668087" y="1297746"/>
            <a:chExt cx="161840" cy="156602"/>
          </a:xfrm>
        </p:grpSpPr>
        <p:cxnSp>
          <p:nvCxnSpPr>
            <p:cNvPr id="8" name="Connecteur droit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e 13"/>
          <p:cNvGrpSpPr>
            <a:grpSpLocks/>
          </p:cNvGrpSpPr>
          <p:nvPr/>
        </p:nvGrpSpPr>
        <p:grpSpPr bwMode="auto">
          <a:xfrm rot="5400000">
            <a:off x="8667751" y="1371600"/>
            <a:ext cx="131762" cy="128587"/>
            <a:chOff x="6668087" y="1297746"/>
            <a:chExt cx="161840" cy="156602"/>
          </a:xfrm>
        </p:grpSpPr>
        <p:cxnSp>
          <p:nvCxnSpPr>
            <p:cNvPr id="12" name="Connecteur droit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Connecteur droit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e 17"/>
          <p:cNvGrpSpPr>
            <a:grpSpLocks/>
          </p:cNvGrpSpPr>
          <p:nvPr/>
        </p:nvGrpSpPr>
        <p:grpSpPr bwMode="auto">
          <a:xfrm rot="5400000">
            <a:off x="8320087" y="1474788"/>
            <a:ext cx="131763" cy="128588"/>
            <a:chOff x="6668087" y="1297746"/>
            <a:chExt cx="161840" cy="156602"/>
          </a:xfrm>
        </p:grpSpPr>
        <p:cxnSp>
          <p:nvCxnSpPr>
            <p:cNvPr id="16" name="Connecteur droit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necteur droit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lang="fr-FR" smtClean="0"/>
              <a:t>Cliquez pour modifier le style du titre</a:t>
            </a:r>
            <a:endParaRPr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19" name="Espace réservé de la date 4"/>
          <p:cNvSpPr>
            <a:spLocks noGrp="1"/>
          </p:cNvSpPr>
          <p:nvPr>
            <p:ph type="dt" sz="half" idx="10"/>
          </p:nvPr>
        </p:nvSpPr>
        <p:spPr>
          <a:xfrm>
            <a:off x="6477000" y="55563"/>
            <a:ext cx="2133600" cy="365125"/>
          </a:xfrm>
        </p:spPr>
        <p:txBody>
          <a:bodyPr/>
          <a:lstStyle>
            <a:lvl1pPr>
              <a:defRPr/>
            </a:lvl1pPr>
            <a:extLst/>
          </a:lstStyle>
          <a:p>
            <a:pPr>
              <a:defRPr/>
            </a:pPr>
            <a:fld id="{20436771-3A08-40E8-9A4E-6F38A8E4FBEF}" type="datetime1">
              <a:rPr lang="fr-FR"/>
              <a:pPr>
                <a:defRPr/>
              </a:pPr>
              <a:t>05/10/2010</a:t>
            </a:fld>
            <a:endParaRPr lang="fr-FR"/>
          </a:p>
        </p:txBody>
      </p:sp>
      <p:sp>
        <p:nvSpPr>
          <p:cNvPr id="20" name="Espace réservé du pied de page 5"/>
          <p:cNvSpPr>
            <a:spLocks noGrp="1"/>
          </p:cNvSpPr>
          <p:nvPr>
            <p:ph type="ftr" sz="quarter" idx="11"/>
          </p:nvPr>
        </p:nvSpPr>
        <p:spPr>
          <a:xfrm>
            <a:off x="914400" y="55563"/>
            <a:ext cx="5562600" cy="365125"/>
          </a:xfrm>
        </p:spPr>
        <p:txBody>
          <a:bodyPr/>
          <a:lstStyle>
            <a:lvl1pPr>
              <a:defRPr/>
            </a:lvl1pPr>
            <a:extLst/>
          </a:lstStyle>
          <a:p>
            <a:pPr>
              <a:defRPr/>
            </a:pPr>
            <a:r>
              <a:rPr lang="fr-FR"/>
              <a:t>PATMAZCOM</a:t>
            </a:r>
          </a:p>
        </p:txBody>
      </p:sp>
      <p:sp>
        <p:nvSpPr>
          <p:cNvPr id="21" name="Espace réservé du numéro de diapositive 6"/>
          <p:cNvSpPr>
            <a:spLocks noGrp="1"/>
          </p:cNvSpPr>
          <p:nvPr>
            <p:ph type="sldNum" sz="quarter" idx="12"/>
          </p:nvPr>
        </p:nvSpPr>
        <p:spPr>
          <a:xfrm>
            <a:off x="8610600" y="55563"/>
            <a:ext cx="457200" cy="365125"/>
          </a:xfrm>
        </p:spPr>
        <p:txBody>
          <a:bodyPr/>
          <a:lstStyle>
            <a:lvl1pPr>
              <a:defRPr/>
            </a:lvl1pPr>
            <a:extLst/>
          </a:lstStyle>
          <a:p>
            <a:pPr>
              <a:defRPr/>
            </a:pPr>
            <a:fld id="{3D3DE07F-17CA-48C6-BD34-298CC7B11C3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Espace réservé du titre 21"/>
          <p:cNvSpPr>
            <a:spLocks noGrp="1"/>
          </p:cNvSpPr>
          <p:nvPr>
            <p:ph type="title"/>
          </p:nvPr>
        </p:nvSpPr>
        <p:spPr>
          <a:xfrm>
            <a:off x="914400" y="512763"/>
            <a:ext cx="7772400" cy="914400"/>
          </a:xfrm>
          <a:prstGeom prst="rect">
            <a:avLst/>
          </a:prstGeom>
        </p:spPr>
        <p:txBody>
          <a:bodyPr vert="horz" anchor="t">
            <a:noAutofit/>
          </a:bodyPr>
          <a:lstStyle>
            <a:extLst/>
          </a:lstStyle>
          <a:p>
            <a:r>
              <a:rPr lang="fr-FR" smtClean="0"/>
              <a:t>Cliquez pour modifier le style du titre</a:t>
            </a:r>
            <a:endParaRPr lang="en-US"/>
          </a:p>
        </p:txBody>
      </p:sp>
      <p:sp>
        <p:nvSpPr>
          <p:cNvPr id="1036" name="Espace réservé du texte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defRPr>
            </a:lvl1pPr>
            <a:extLst/>
          </a:lstStyle>
          <a:p>
            <a:pPr>
              <a:defRPr/>
            </a:pPr>
            <a:fld id="{F48A9309-5C67-4EA3-ACB9-D3758D791E76}" type="datetime1">
              <a:rPr lang="fr-FR"/>
              <a:pPr>
                <a:defRPr/>
              </a:pPr>
              <a:t>05/10/2010</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r>
              <a:rPr lang="fr-FR"/>
              <a:t>PATMAZCOM</a:t>
            </a:r>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defRPr>
            </a:lvl1pPr>
            <a:extLst/>
          </a:lstStyle>
          <a:p>
            <a:pPr>
              <a:defRPr/>
            </a:pPr>
            <a:fld id="{0C0A4D6A-2B19-4B67-98BA-B08C75401209}"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696" r:id="rId1"/>
    <p:sldLayoutId id="2147483695" r:id="rId2"/>
    <p:sldLayoutId id="2147483697" r:id="rId3"/>
    <p:sldLayoutId id="2147483698" r:id="rId4"/>
    <p:sldLayoutId id="2147483699" r:id="rId5"/>
    <p:sldLayoutId id="2147483694" r:id="rId6"/>
    <p:sldLayoutId id="2147483700" r:id="rId7"/>
    <p:sldLayoutId id="2147483693" r:id="rId8"/>
    <p:sldLayoutId id="2147483701" r:id="rId9"/>
    <p:sldLayoutId id="2147483692" r:id="rId10"/>
    <p:sldLayoutId id="2147483691" r:id="rId11"/>
  </p:sldLayoutIdLst>
  <p:hf hdr="0" ftr="0" dt="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philcoul@free.fr"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hyperlink" Target="http://localhost/demos/mde/index_urbain_bis.ht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localhost/demos/cdf/index_montfaucon_perso.htm"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28860" y="2857496"/>
            <a:ext cx="4559892" cy="785818"/>
          </a:xfrm>
        </p:spPr>
        <p:txBody>
          <a:bodyPr>
            <a:normAutofit/>
            <a:scene3d>
              <a:camera prst="perspectiveFront"/>
              <a:lightRig rig="threePt" dir="t"/>
            </a:scene3d>
            <a:sp3d/>
          </a:bodyPr>
          <a:lstStyle/>
          <a:p>
            <a:pPr algn="ctr" fontAlgn="auto">
              <a:spcAft>
                <a:spcPts val="0"/>
              </a:spcAft>
              <a:buFont typeface="Wingdings"/>
              <a:buNone/>
              <a:defRPr/>
            </a:pPr>
            <a:r>
              <a:rPr lang="fr-FR" sz="26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smtClean="0">
                <a:latin typeface="Courier New" pitchFamily="49" charset="0"/>
                <a:cs typeface="Courier New" pitchFamily="49" charset="0"/>
              </a:rPr>
              <a:t>®</a:t>
            </a:r>
          </a:p>
        </p:txBody>
      </p:sp>
      <p:sp>
        <p:nvSpPr>
          <p:cNvPr id="15362"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D258097-C23F-4429-84A6-3C04BA1B2A61}" type="slidenum">
              <a:rPr lang="fr-FR"/>
              <a:pPr fontAlgn="base">
                <a:spcBef>
                  <a:spcPct val="0"/>
                </a:spcBef>
                <a:spcAft>
                  <a:spcPct val="0"/>
                </a:spcAft>
              </a:pPr>
              <a:t>1</a:t>
            </a:fld>
            <a:endParaRPr lang="fr-FR"/>
          </a:p>
        </p:txBody>
      </p:sp>
      <p:sp>
        <p:nvSpPr>
          <p:cNvPr id="17" name="Titre 1"/>
          <p:cNvSpPr txBox="1">
            <a:spLocks/>
          </p:cNvSpPr>
          <p:nvPr/>
        </p:nvSpPr>
        <p:spPr>
          <a:xfrm>
            <a:off x="2500298" y="2643182"/>
            <a:ext cx="4357718" cy="500066"/>
          </a:xfrm>
          <a:prstGeom prst="rect">
            <a:avLst/>
          </a:prstGeom>
        </p:spPr>
        <p:txBody>
          <a:bodyPr/>
          <a:lstStyle/>
          <a:p>
            <a:pPr marR="9144" algn="ctr" fontAlgn="auto">
              <a:spcAft>
                <a:spcPts val="0"/>
              </a:spcAft>
              <a:defRPr/>
            </a:pPr>
            <a:r>
              <a:rPr lang="fr-FR" sz="2400" dirty="0">
                <a:effectLst>
                  <a:reflection blurRad="12700" stA="34000" endA="740" endPos="53000" dir="5400000" sy="-100000" algn="bl" rotWithShape="0"/>
                </a:effectLst>
                <a:latin typeface="Arial" pitchFamily="34" charset="0"/>
                <a:ea typeface="+mj-ea"/>
                <a:cs typeface="Arial" pitchFamily="34" charset="0"/>
              </a:rPr>
              <a:t>PRESENTATION GENERALE</a:t>
            </a:r>
            <a:endParaRPr lang="fr-FR" sz="2400"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cxnSp>
        <p:nvCxnSpPr>
          <p:cNvPr id="10" name="Connecteur droit 9"/>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re 1"/>
          <p:cNvSpPr txBox="1">
            <a:spLocks/>
          </p:cNvSpPr>
          <p:nvPr/>
        </p:nvSpPr>
        <p:spPr>
          <a:xfrm>
            <a:off x="928662" y="1224149"/>
            <a:ext cx="7572428" cy="642942"/>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est entièrement compatible avec les grands systèmes cartographiques et les autres systèmes 3D existants :</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cxnSp>
        <p:nvCxnSpPr>
          <p:cNvPr id="19" name="Connecteur droit 18"/>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COMPATIBILITE AVEC LES GRANDS SYSTEMES</a:t>
            </a:r>
            <a:endParaRPr lang="fr-FR" sz="20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24" name="ZoneTexte 23"/>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4.</a:t>
            </a:r>
            <a:endParaRPr lang="fr-FR" sz="2000" b="1" dirty="0">
              <a:latin typeface="+mn-lt"/>
            </a:endParaRPr>
          </a:p>
        </p:txBody>
      </p:sp>
      <p:cxnSp>
        <p:nvCxnSpPr>
          <p:cNvPr id="25" name="Connecteur droit 24"/>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44400" y="2011107"/>
            <a:ext cx="6429420" cy="369332"/>
          </a:xfrm>
          <a:prstGeom prst="rect">
            <a:avLst/>
          </a:prstGeom>
          <a:noFill/>
        </p:spPr>
        <p:txBody>
          <a:bodyPr>
            <a:spAutoFit/>
          </a:bodyPr>
          <a:lstStyle/>
          <a:p>
            <a:pPr marL="273050" marR="9144" fontAlgn="auto">
              <a:spcAft>
                <a:spcPts val="0"/>
              </a:spcAft>
              <a:buFont typeface="Arial" pitchFamily="34" charset="0"/>
              <a:buChar char="•"/>
              <a:tabLst>
                <a:tab pos="273050" algn="l"/>
                <a:tab pos="2238375" algn="l"/>
              </a:tabLst>
              <a:defRPr/>
            </a:pPr>
            <a:r>
              <a:rPr lang="fr-FR" b="1"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Google,</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err="1">
                <a:effectLst>
                  <a:reflection blurRad="12700" stA="34000" endA="740" endPos="53000" dir="5400000" sy="-100000" algn="bl" rotWithShape="0"/>
                </a:effectLst>
                <a:latin typeface="MS PGothic" pitchFamily="34" charset="-128"/>
                <a:ea typeface="MS PGothic" pitchFamily="34" charset="-128"/>
                <a:cs typeface="Arial" pitchFamily="34" charset="0"/>
              </a:rPr>
              <a:t>Géoportail</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et autres systèmes </a:t>
            </a:r>
            <a:r>
              <a:rPr lang="fr-FR" b="1" dirty="0">
                <a:effectLst>
                  <a:reflection blurRad="12700" stA="34000" endA="740" endPos="53000" dir="5400000" sy="-100000" algn="bl" rotWithShape="0"/>
                </a:effectLst>
                <a:latin typeface="MS PGothic" pitchFamily="34" charset="-128"/>
                <a:ea typeface="MS PGothic" pitchFamily="34" charset="-128"/>
                <a:cs typeface="Arial" pitchFamily="34" charset="0"/>
              </a:rPr>
              <a:t>:</a:t>
            </a: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3799" name="Espace réservé du numéro de diapositive 2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7BCFD39-DFC4-4E1D-BDC6-88BF364A46D2}" type="slidenum">
              <a:rPr lang="fr-FR"/>
              <a:pPr fontAlgn="base">
                <a:spcBef>
                  <a:spcPct val="0"/>
                </a:spcBef>
                <a:spcAft>
                  <a:spcPct val="0"/>
                </a:spcAft>
              </a:pPr>
              <a:t>10</a:t>
            </a:fld>
            <a:endParaRPr lang="fr-FR"/>
          </a:p>
        </p:txBody>
      </p:sp>
      <p:sp>
        <p:nvSpPr>
          <p:cNvPr id="35" name="Rectangle 34"/>
          <p:cNvSpPr/>
          <p:nvPr/>
        </p:nvSpPr>
        <p:spPr>
          <a:xfrm>
            <a:off x="1259632" y="2368297"/>
            <a:ext cx="7645042" cy="1077218"/>
          </a:xfrm>
          <a:prstGeom prst="rect">
            <a:avLst/>
          </a:prstGeom>
        </p:spPr>
        <p:txBody>
          <a:bodyPr wrap="none">
            <a:spAutoFit/>
          </a:bodyPr>
          <a:lstStyle/>
          <a:p>
            <a:pPr fontAlgn="auto">
              <a:spcBef>
                <a:spcPts val="0"/>
              </a:spcBef>
              <a:spcAft>
                <a:spcPts val="0"/>
              </a:spcAft>
              <a:defRPr/>
            </a:pP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Par exemple, nous recherchons un point dans Google </a:t>
            </a:r>
            <a:r>
              <a:rPr lang="fr-FR" sz="1600" dirty="0" err="1">
                <a:effectLst>
                  <a:reflection blurRad="12700" stA="34000" endA="740" endPos="53000" dir="5400000" sy="-100000" algn="bl" rotWithShape="0"/>
                </a:effectLst>
                <a:latin typeface="MS PGothic" pitchFamily="34" charset="-128"/>
                <a:ea typeface="MS PGothic" pitchFamily="34" charset="-128"/>
                <a:cs typeface="Arial" pitchFamily="34" charset="0"/>
              </a:rPr>
              <a:t>Earth</a:t>
            </a: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 et nous y rendons. </a:t>
            </a:r>
            <a:b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Une balise apparaît sur le point recherché (par exemple une rue) ; quand on clique sur </a:t>
            </a:r>
            <a:b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celle-ci, un lien permet d’appeler un </a:t>
            </a:r>
            <a:r>
              <a:rPr lang="fr-FR" sz="1600"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pour naviguer au niveau du sol et </a:t>
            </a:r>
            <a:b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rPr>
              <a:t>entrer dans un établissement.</a:t>
            </a:r>
            <a:endParaRPr lang="fr-FR" sz="1600" dirty="0">
              <a:latin typeface="+mn-lt"/>
            </a:endParaRPr>
          </a:p>
        </p:txBody>
      </p:sp>
      <p:sp>
        <p:nvSpPr>
          <p:cNvPr id="31"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32" name="Connecteur droit 31"/>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3803" name="Picture 2" descr="C:\Users\Philcoul\Desktop\00_présentation\medias\images\04_google\index3d_pdv\ge_rsh_400.jpg"/>
          <p:cNvPicPr>
            <a:picLocks noChangeAspect="1" noChangeArrowheads="1"/>
          </p:cNvPicPr>
          <p:nvPr/>
        </p:nvPicPr>
        <p:blipFill>
          <a:blip r:embed="rId4"/>
          <a:srcRect/>
          <a:stretch>
            <a:fillRect/>
          </a:stretch>
        </p:blipFill>
        <p:spPr bwMode="auto">
          <a:xfrm>
            <a:off x="1358900" y="3544888"/>
            <a:ext cx="5080000" cy="2476500"/>
          </a:xfrm>
          <a:prstGeom prst="rect">
            <a:avLst/>
          </a:prstGeom>
          <a:noFill/>
          <a:ln w="9525">
            <a:noFill/>
            <a:miter lim="800000"/>
            <a:headEnd/>
            <a:tailEnd/>
          </a:ln>
        </p:spPr>
      </p:pic>
      <p:sp>
        <p:nvSpPr>
          <p:cNvPr id="33804" name="ZoneTexte 32"/>
          <p:cNvSpPr txBox="1">
            <a:spLocks noChangeArrowheads="1"/>
          </p:cNvSpPr>
          <p:nvPr/>
        </p:nvSpPr>
        <p:spPr bwMode="auto">
          <a:xfrm>
            <a:off x="6426200" y="3543300"/>
            <a:ext cx="1504950" cy="460375"/>
          </a:xfrm>
          <a:prstGeom prst="rect">
            <a:avLst/>
          </a:prstGeom>
          <a:noFill/>
          <a:ln w="9525">
            <a:noFill/>
            <a:miter lim="800000"/>
            <a:headEnd/>
            <a:tailEnd/>
          </a:ln>
        </p:spPr>
        <p:txBody>
          <a:bodyPr wrap="none">
            <a:spAutoFit/>
          </a:bodyPr>
          <a:lstStyle/>
          <a:p>
            <a:r>
              <a:rPr lang="fr-FR" sz="1200">
                <a:solidFill>
                  <a:srgbClr val="FF0000"/>
                </a:solidFill>
                <a:latin typeface="MS PGothic"/>
                <a:ea typeface="MS PGothic"/>
                <a:cs typeface="Arial" charset="0"/>
              </a:rPr>
              <a:t>INDEX 3D « RSH » </a:t>
            </a:r>
            <a:br>
              <a:rPr lang="fr-FR" sz="1200">
                <a:solidFill>
                  <a:srgbClr val="FF0000"/>
                </a:solidFill>
                <a:latin typeface="MS PGothic"/>
                <a:ea typeface="MS PGothic"/>
                <a:cs typeface="Arial" charset="0"/>
              </a:rPr>
            </a:br>
            <a:r>
              <a:rPr lang="fr-FR" sz="1200">
                <a:solidFill>
                  <a:srgbClr val="FF0000"/>
                </a:solidFill>
                <a:latin typeface="MS PGothic"/>
                <a:ea typeface="MS PGothic"/>
                <a:cs typeface="Arial" charset="0"/>
              </a:rPr>
              <a:t>dans Google Earth</a:t>
            </a:r>
            <a:endParaRPr lang="fr-FR" sz="1200">
              <a:latin typeface="Corbel" pitchFamily="34" charset="0"/>
              <a:ea typeface="MS PGothic"/>
              <a:cs typeface="Arial" charset="0"/>
            </a:endParaRPr>
          </a:p>
        </p:txBody>
      </p:sp>
    </p:spTree>
  </p:cSld>
  <p:clrMapOvr>
    <a:masterClrMapping/>
  </p:clrMapOvr>
  <p:transition spd="med">
    <p:zoom/>
    <p:sndAc>
      <p:stSnd>
        <p:snd r:embed="rId3"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 name="Connecteur droit 18"/>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5.</a:t>
            </a:r>
            <a:endParaRPr lang="fr-FR" sz="2000" b="1" dirty="0">
              <a:latin typeface="+mn-lt"/>
            </a:endParaRPr>
          </a:p>
        </p:txBody>
      </p:sp>
      <p:cxnSp>
        <p:nvCxnSpPr>
          <p:cNvPr id="25" name="Connecteur droit 24"/>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5844" name="Espace réservé du numéro de diapositive 2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1D6B46D-449B-4569-890B-7FFC2EB3DE35}" type="slidenum">
              <a:rPr lang="fr-FR"/>
              <a:pPr fontAlgn="base">
                <a:spcBef>
                  <a:spcPct val="0"/>
                </a:spcBef>
                <a:spcAft>
                  <a:spcPct val="0"/>
                </a:spcAft>
              </a:pPr>
              <a:t>11</a:t>
            </a:fld>
            <a:endParaRPr lang="fr-FR"/>
          </a:p>
        </p:txBody>
      </p:sp>
      <p:sp>
        <p:nvSpPr>
          <p:cNvPr id="15"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COMPATIBILITE AVEC une </a:t>
            </a:r>
            <a:r>
              <a:rPr lang="fr-FR" sz="2000" b="1" cap="all" dirty="0" err="1">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modelisation</a:t>
            </a:r>
            <a:r>
              <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 existante</a:t>
            </a:r>
            <a:endParaRPr lang="fr-FR" sz="20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16" name="Rectangle 15"/>
          <p:cNvSpPr/>
          <p:nvPr/>
        </p:nvSpPr>
        <p:spPr>
          <a:xfrm>
            <a:off x="927302" y="1052736"/>
            <a:ext cx="7605138" cy="923330"/>
          </a:xfrm>
          <a:prstGeom prst="rect">
            <a:avLst/>
          </a:prstGeom>
        </p:spPr>
        <p:txBody>
          <a:bodyPr>
            <a:spAutoFit/>
          </a:bodyPr>
          <a:lstStyle/>
          <a:p>
            <a:pPr fontAlgn="auto">
              <a:spcBef>
                <a:spcPts val="0"/>
              </a:spcBef>
              <a:spcAft>
                <a:spcPts val="0"/>
              </a:spcAf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s’adapte à tout type de modélisation existante et permet de positionner à volonté des balises (les monuments d’une ville, ses liens avec le musée, etc...).</a:t>
            </a:r>
            <a:endParaRPr lang="fr-FR" dirty="0">
              <a:latin typeface="+mn-lt"/>
            </a:endParaRPr>
          </a:p>
        </p:txBody>
      </p:sp>
      <p:pic>
        <p:nvPicPr>
          <p:cNvPr id="35847" name="Picture 3" descr="C:\Users\Philcoul\Desktop\00_présentation\medias\images\00_applis\mde\03_navig_ville\small\01a-1_100.jpg"/>
          <p:cNvPicPr>
            <a:picLocks noChangeAspect="1" noChangeArrowheads="1"/>
          </p:cNvPicPr>
          <p:nvPr/>
        </p:nvPicPr>
        <p:blipFill>
          <a:blip r:embed="rId4"/>
          <a:srcRect/>
          <a:stretch>
            <a:fillRect/>
          </a:stretch>
        </p:blipFill>
        <p:spPr bwMode="auto">
          <a:xfrm>
            <a:off x="1908175" y="2349500"/>
            <a:ext cx="1270000" cy="952500"/>
          </a:xfrm>
          <a:prstGeom prst="rect">
            <a:avLst/>
          </a:prstGeom>
          <a:noFill/>
          <a:ln w="9525">
            <a:noFill/>
            <a:miter lim="800000"/>
            <a:headEnd/>
            <a:tailEnd/>
          </a:ln>
        </p:spPr>
      </p:pic>
      <p:pic>
        <p:nvPicPr>
          <p:cNvPr id="35848" name="Picture 4" descr="C:\Users\Philcoul\Desktop\00_présentation\medias\images\00_applis\mde\03_navig_ville\small\01a-2_100.jpg"/>
          <p:cNvPicPr>
            <a:picLocks noChangeAspect="1" noChangeArrowheads="1"/>
          </p:cNvPicPr>
          <p:nvPr/>
        </p:nvPicPr>
        <p:blipFill>
          <a:blip r:embed="rId5"/>
          <a:srcRect/>
          <a:stretch>
            <a:fillRect/>
          </a:stretch>
        </p:blipFill>
        <p:spPr bwMode="auto">
          <a:xfrm>
            <a:off x="3244850" y="2349500"/>
            <a:ext cx="1270000" cy="952500"/>
          </a:xfrm>
          <a:prstGeom prst="rect">
            <a:avLst/>
          </a:prstGeom>
          <a:noFill/>
          <a:ln w="9525">
            <a:noFill/>
            <a:miter lim="800000"/>
            <a:headEnd/>
            <a:tailEnd/>
          </a:ln>
        </p:spPr>
      </p:pic>
      <p:pic>
        <p:nvPicPr>
          <p:cNvPr id="35849" name="Picture 5" descr="C:\Users\Philcoul\Desktop\00_présentation\medias\images\00_applis\mde\03_navig_ville\small\01b-rue_100.jpg"/>
          <p:cNvPicPr>
            <a:picLocks noChangeAspect="1" noChangeArrowheads="1"/>
          </p:cNvPicPr>
          <p:nvPr/>
        </p:nvPicPr>
        <p:blipFill>
          <a:blip r:embed="rId6"/>
          <a:srcRect/>
          <a:stretch>
            <a:fillRect/>
          </a:stretch>
        </p:blipFill>
        <p:spPr bwMode="auto">
          <a:xfrm>
            <a:off x="4584700" y="2349500"/>
            <a:ext cx="1270000" cy="952500"/>
          </a:xfrm>
          <a:prstGeom prst="rect">
            <a:avLst/>
          </a:prstGeom>
          <a:noFill/>
          <a:ln w="9525">
            <a:noFill/>
            <a:miter lim="800000"/>
            <a:headEnd/>
            <a:tailEnd/>
          </a:ln>
        </p:spPr>
      </p:pic>
      <p:pic>
        <p:nvPicPr>
          <p:cNvPr id="35850" name="Picture 6" descr="C:\Users\Philcoul\Desktop\00_présentation\medias\images\00_applis\mde\03_navig_ville\small\01c-place_100.jpg"/>
          <p:cNvPicPr>
            <a:picLocks noChangeAspect="1" noChangeArrowheads="1"/>
          </p:cNvPicPr>
          <p:nvPr/>
        </p:nvPicPr>
        <p:blipFill>
          <a:blip r:embed="rId7"/>
          <a:srcRect/>
          <a:stretch>
            <a:fillRect/>
          </a:stretch>
        </p:blipFill>
        <p:spPr bwMode="auto">
          <a:xfrm>
            <a:off x="5926138" y="2349500"/>
            <a:ext cx="1270000" cy="952500"/>
          </a:xfrm>
          <a:prstGeom prst="rect">
            <a:avLst/>
          </a:prstGeom>
          <a:noFill/>
          <a:ln w="9525">
            <a:noFill/>
            <a:miter lim="800000"/>
            <a:headEnd/>
            <a:tailEnd/>
          </a:ln>
        </p:spPr>
      </p:pic>
      <p:pic>
        <p:nvPicPr>
          <p:cNvPr id="35851" name="Picture 2" descr="C:\Users\Philcoul\Desktop\montbé1.jpg"/>
          <p:cNvPicPr>
            <a:picLocks noChangeAspect="1" noChangeArrowheads="1"/>
          </p:cNvPicPr>
          <p:nvPr/>
        </p:nvPicPr>
        <p:blipFill>
          <a:blip r:embed="rId8"/>
          <a:srcRect/>
          <a:stretch>
            <a:fillRect/>
          </a:stretch>
        </p:blipFill>
        <p:spPr bwMode="auto">
          <a:xfrm>
            <a:off x="1920875" y="3402013"/>
            <a:ext cx="2579688" cy="1106487"/>
          </a:xfrm>
          <a:prstGeom prst="rect">
            <a:avLst/>
          </a:prstGeom>
          <a:noFill/>
          <a:ln w="9525">
            <a:noFill/>
            <a:miter lim="800000"/>
            <a:headEnd/>
            <a:tailEnd/>
          </a:ln>
        </p:spPr>
      </p:pic>
      <p:pic>
        <p:nvPicPr>
          <p:cNvPr id="35852" name="Picture 3" descr="C:\Users\Philcoul\Desktop\montbé2.jpg"/>
          <p:cNvPicPr>
            <a:picLocks noChangeAspect="1" noChangeArrowheads="1"/>
          </p:cNvPicPr>
          <p:nvPr/>
        </p:nvPicPr>
        <p:blipFill>
          <a:blip r:embed="rId9"/>
          <a:srcRect/>
          <a:stretch>
            <a:fillRect/>
          </a:stretch>
        </p:blipFill>
        <p:spPr bwMode="auto">
          <a:xfrm>
            <a:off x="4572000" y="3402013"/>
            <a:ext cx="2663825" cy="1114425"/>
          </a:xfrm>
          <a:prstGeom prst="rect">
            <a:avLst/>
          </a:prstGeom>
          <a:noFill/>
          <a:ln w="9525">
            <a:noFill/>
            <a:miter lim="800000"/>
            <a:headEnd/>
            <a:tailEnd/>
          </a:ln>
        </p:spPr>
      </p:pic>
      <p:sp>
        <p:nvSpPr>
          <p:cNvPr id="30"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31" name="Connecteur droit 30"/>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63C0922-53DF-4D33-88B4-FFAA11DC6C6E}" type="slidenum">
              <a:rPr lang="fr-FR"/>
              <a:pPr fontAlgn="base">
                <a:spcBef>
                  <a:spcPct val="0"/>
                </a:spcBef>
                <a:spcAft>
                  <a:spcPct val="0"/>
                </a:spcAft>
              </a:pPr>
              <a:t>12</a:t>
            </a:fld>
            <a:endParaRPr lang="fr-FR"/>
          </a:p>
        </p:txBody>
      </p:sp>
      <p:cxnSp>
        <p:nvCxnSpPr>
          <p:cNvPr id="17" name="Connecteur droit 16"/>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57250" y="584200"/>
            <a:ext cx="7929563" cy="368300"/>
          </a:xfrm>
          <a:prstGeom prst="rect">
            <a:avLst/>
          </a:prstGeom>
          <a:noFill/>
        </p:spPr>
        <p:txBody>
          <a:bodyPr>
            <a:spAutoFit/>
          </a:bodyPr>
          <a:lstStyle/>
          <a:p>
            <a:pPr fontAlgn="auto">
              <a:spcBef>
                <a:spcPts val="0"/>
              </a:spcBef>
              <a:spcAft>
                <a:spcPts val="0"/>
              </a:spcAft>
              <a:defRPr/>
            </a:pPr>
            <a:r>
              <a:rPr lang="fr-FR" dirty="0">
                <a:solidFill>
                  <a:schemeClr val="tx1">
                    <a:lumMod val="65000"/>
                  </a:schemeClr>
                </a:solidFill>
                <a:latin typeface="MS PGothic" pitchFamily="34" charset="-128"/>
                <a:ea typeface="MS PGothic" pitchFamily="34" charset="-128"/>
                <a:cs typeface="Arial" pitchFamily="34" charset="0"/>
              </a:rPr>
              <a:t>Intégration d’une navigation </a:t>
            </a:r>
            <a:r>
              <a:rPr lang="fr-FR" dirty="0">
                <a:solidFill>
                  <a:srgbClr val="FFFF00"/>
                </a:solidFill>
                <a:latin typeface="MS PGothic" pitchFamily="34" charset="-128"/>
                <a:ea typeface="MS PGothic" pitchFamily="34" charset="-128"/>
                <a:cs typeface="Arial" pitchFamily="34" charset="0"/>
              </a:rPr>
              <a:t>INDEX 3D </a:t>
            </a:r>
            <a:r>
              <a:rPr lang="fr-FR" dirty="0">
                <a:solidFill>
                  <a:schemeClr val="tx1">
                    <a:lumMod val="65000"/>
                  </a:schemeClr>
                </a:solidFill>
                <a:latin typeface="MS PGothic" pitchFamily="34" charset="-128"/>
                <a:ea typeface="MS PGothic" pitchFamily="34" charset="-128"/>
                <a:cs typeface="Arial" pitchFamily="34" charset="0"/>
              </a:rPr>
              <a:t>dans un ensemble urbain déjà modélisé :    </a:t>
            </a:r>
            <a:endParaRPr lang="fr-FR" dirty="0">
              <a:solidFill>
                <a:schemeClr val="tx1">
                  <a:lumMod val="65000"/>
                </a:schemeClr>
              </a:solidFill>
              <a:latin typeface="+mn-lt"/>
            </a:endParaRPr>
          </a:p>
        </p:txBody>
      </p:sp>
      <p:sp>
        <p:nvSpPr>
          <p:cNvPr id="13" name="Titre 1"/>
          <p:cNvSpPr txBox="1">
            <a:spLocks/>
          </p:cNvSpPr>
          <p:nvPr/>
        </p:nvSpPr>
        <p:spPr>
          <a:xfrm>
            <a:off x="869148" y="1124744"/>
            <a:ext cx="7663292" cy="919004"/>
          </a:xfrm>
          <a:prstGeom prst="rect">
            <a:avLst/>
          </a:prstGeom>
        </p:spPr>
        <p:txBody>
          <a:bodyPr/>
          <a:lstStyle/>
          <a:p>
            <a:pPr marR="9144" fontAlgn="auto">
              <a:spcAft>
                <a:spcPts val="0"/>
              </a:spcAft>
              <a:defRPr/>
            </a:pPr>
            <a:r>
              <a:rPr lang="fr-FR" sz="1600" b="1" dirty="0">
                <a:solidFill>
                  <a:schemeClr val="tx1">
                    <a:lumMod val="75000"/>
                  </a:schemeClr>
                </a:solidFill>
                <a:effectLst>
                  <a:reflection blurRad="12700" stA="34000" endA="740" endPos="53000" dir="5400000" sy="-100000" algn="bl" rotWithShape="0"/>
                </a:effectLst>
                <a:latin typeface="Arial" pitchFamily="34" charset="0"/>
                <a:cs typeface="Arial" pitchFamily="34" charset="0"/>
              </a:rPr>
              <a:t>Principe « zones cliquables » :</a:t>
            </a:r>
            <a:r>
              <a:rPr lang="fr-FR" sz="1600" dirty="0">
                <a:solidFill>
                  <a:schemeClr val="tx1">
                    <a:lumMod val="95000"/>
                  </a:schemeClr>
                </a:solidFill>
                <a:effectLst>
                  <a:reflection blurRad="12700" stA="34000" endA="740" endPos="53000" dir="5400000" sy="-100000" algn="bl" rotWithShape="0"/>
                </a:effectLst>
                <a:latin typeface="Arial" pitchFamily="34" charset="0"/>
                <a:ea typeface="+mj-ea"/>
                <a:cs typeface="Arial" pitchFamily="34" charset="0"/>
              </a:rPr>
              <a:t/>
            </a:r>
            <a:br>
              <a:rPr lang="fr-FR" sz="1600" dirty="0">
                <a:solidFill>
                  <a:schemeClr val="tx1">
                    <a:lumMod val="95000"/>
                  </a:schemeClr>
                </a:solidFill>
                <a:effectLst>
                  <a:reflection blurRad="12700" stA="34000" endA="740" endPos="53000" dir="5400000" sy="-100000" algn="bl" rotWithShape="0"/>
                </a:effectLst>
                <a:latin typeface="Arial" pitchFamily="34" charset="0"/>
                <a:ea typeface="+mj-ea"/>
                <a:cs typeface="Arial" pitchFamily="34" charset="0"/>
              </a:rPr>
            </a:br>
            <a:r>
              <a:rPr lang="fr-FR" sz="1600" dirty="0">
                <a:effectLst>
                  <a:reflection blurRad="12700" stA="34000" endA="740" endPos="53000" dir="5400000" sy="-100000" algn="bl" rotWithShape="0"/>
                </a:effectLst>
                <a:latin typeface="Arial" pitchFamily="34" charset="0"/>
                <a:ea typeface="+mj-ea"/>
                <a:cs typeface="Arial" pitchFamily="34" charset="0"/>
              </a:rPr>
              <a:t>Une façade virtuelle transparente, généralement au rez-de-chaussée, est plaquée sur les façades déjà modélisées d’une rue (gouttières virtuelles).</a:t>
            </a:r>
          </a:p>
        </p:txBody>
      </p:sp>
      <p:pic>
        <p:nvPicPr>
          <p:cNvPr id="37893" name="Picture 4" descr="C:\Users\Philcoul\Desktop\00_présentation\medias\images\00_applis\mde\03_navig_ville\small\01a-1_250.jpg"/>
          <p:cNvPicPr>
            <a:picLocks noChangeAspect="1" noChangeArrowheads="1"/>
          </p:cNvPicPr>
          <p:nvPr/>
        </p:nvPicPr>
        <p:blipFill>
          <a:blip r:embed="rId4"/>
          <a:srcRect/>
          <a:stretch>
            <a:fillRect/>
          </a:stretch>
        </p:blipFill>
        <p:spPr bwMode="auto">
          <a:xfrm>
            <a:off x="1130300" y="2976563"/>
            <a:ext cx="3370263" cy="2533650"/>
          </a:xfrm>
          <a:prstGeom prst="rect">
            <a:avLst/>
          </a:prstGeom>
          <a:noFill/>
          <a:ln w="9525">
            <a:noFill/>
            <a:miter lim="800000"/>
            <a:headEnd/>
            <a:tailEnd/>
          </a:ln>
        </p:spPr>
      </p:pic>
      <p:sp>
        <p:nvSpPr>
          <p:cNvPr id="35" name="Rectangle 34"/>
          <p:cNvSpPr/>
          <p:nvPr/>
        </p:nvSpPr>
        <p:spPr>
          <a:xfrm>
            <a:off x="858027" y="2907844"/>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1</a:t>
            </a:r>
            <a:endParaRPr lang="fr-FR" sz="1000" dirty="0">
              <a:solidFill>
                <a:srgbClr val="FF0000"/>
              </a:solidFill>
              <a:latin typeface="+mn-lt"/>
            </a:endParaRPr>
          </a:p>
        </p:txBody>
      </p:sp>
      <p:sp>
        <p:nvSpPr>
          <p:cNvPr id="36" name="Rectangle 35"/>
          <p:cNvSpPr/>
          <p:nvPr/>
        </p:nvSpPr>
        <p:spPr>
          <a:xfrm>
            <a:off x="4613565" y="2907844"/>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2</a:t>
            </a:r>
            <a:endParaRPr lang="fr-FR" sz="1000" dirty="0">
              <a:solidFill>
                <a:srgbClr val="FF0000"/>
              </a:solidFill>
              <a:latin typeface="+mn-lt"/>
            </a:endParaRPr>
          </a:p>
        </p:txBody>
      </p:sp>
      <p:sp>
        <p:nvSpPr>
          <p:cNvPr id="14" name="Titre 1"/>
          <p:cNvSpPr txBox="1">
            <a:spLocks/>
          </p:cNvSpPr>
          <p:nvPr/>
        </p:nvSpPr>
        <p:spPr>
          <a:xfrm>
            <a:off x="869149" y="1971740"/>
            <a:ext cx="7663292" cy="936104"/>
          </a:xfrm>
          <a:prstGeom prst="rect">
            <a:avLst/>
          </a:prstGeom>
        </p:spPr>
        <p:txBody>
          <a:bodyPr/>
          <a:lstStyle/>
          <a:p>
            <a:pPr marR="9144" fontAlgn="auto">
              <a:spcAft>
                <a:spcPts val="0"/>
              </a:spcAft>
              <a:defRPr/>
            </a:pPr>
            <a:r>
              <a:rPr lang="fr-FR" sz="1600" dirty="0">
                <a:effectLst>
                  <a:reflection blurRad="12700" stA="34000" endA="740" endPos="53000" dir="5400000" sy="-100000" algn="bl" rotWithShape="0"/>
                </a:effectLst>
                <a:latin typeface="Arial" pitchFamily="34" charset="0"/>
                <a:ea typeface="+mj-ea"/>
                <a:cs typeface="Arial" pitchFamily="34" charset="0"/>
              </a:rPr>
              <a:t>Sur cette façade virtuelle transparente de la rue, des balises (cibles) sont disposées, permettant l’accès à un immeuble, un commerce, un centre commercial, une mairie, un musée…</a:t>
            </a:r>
          </a:p>
        </p:txBody>
      </p:sp>
      <p:cxnSp>
        <p:nvCxnSpPr>
          <p:cNvPr id="19" name="Connecteur droit 18"/>
          <p:cNvCxnSpPr/>
          <p:nvPr/>
        </p:nvCxnSpPr>
        <p:spPr>
          <a:xfrm>
            <a:off x="423863" y="1036638"/>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7898" name="Picture 2" descr="C:\Users\Philcoul\Desktop\00_présentation\medias\images\00_applis\mde\03_navig_ville\small\01a-2_400.jpg"/>
          <p:cNvPicPr>
            <a:picLocks noChangeAspect="1" noChangeArrowheads="1"/>
          </p:cNvPicPr>
          <p:nvPr/>
        </p:nvPicPr>
        <p:blipFill>
          <a:blip r:embed="rId5"/>
          <a:srcRect/>
          <a:stretch>
            <a:fillRect/>
          </a:stretch>
        </p:blipFill>
        <p:spPr bwMode="auto">
          <a:xfrm>
            <a:off x="4859338" y="2982913"/>
            <a:ext cx="3384550" cy="2538412"/>
          </a:xfrm>
          <a:prstGeom prst="rect">
            <a:avLst/>
          </a:prstGeom>
          <a:noFill/>
          <a:ln w="9525">
            <a:noFill/>
            <a:miter lim="800000"/>
            <a:headEnd/>
            <a:tailEnd/>
          </a:ln>
        </p:spPr>
      </p:pic>
      <p:sp>
        <p:nvSpPr>
          <p:cNvPr id="24"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5" name="Connecteur droit 24"/>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FD7C3D-3D90-4D26-BA13-5693BCDED275}" type="slidenum">
              <a:rPr lang="fr-FR"/>
              <a:pPr fontAlgn="base">
                <a:spcBef>
                  <a:spcPct val="0"/>
                </a:spcBef>
                <a:spcAft>
                  <a:spcPct val="0"/>
                </a:spcAft>
              </a:pPr>
              <a:t>13</a:t>
            </a:fld>
            <a:endParaRPr lang="fr-FR"/>
          </a:p>
        </p:txBody>
      </p:sp>
      <p:cxnSp>
        <p:nvCxnSpPr>
          <p:cNvPr id="17" name="Connecteur droit 16"/>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57250" y="584200"/>
            <a:ext cx="7929563" cy="368300"/>
          </a:xfrm>
          <a:prstGeom prst="rect">
            <a:avLst/>
          </a:prstGeom>
          <a:noFill/>
        </p:spPr>
        <p:txBody>
          <a:bodyPr>
            <a:spAutoFit/>
          </a:bodyPr>
          <a:lstStyle/>
          <a:p>
            <a:pPr fontAlgn="auto">
              <a:spcBef>
                <a:spcPts val="0"/>
              </a:spcBef>
              <a:spcAft>
                <a:spcPts val="0"/>
              </a:spcAft>
              <a:defRPr/>
            </a:pPr>
            <a:r>
              <a:rPr lang="fr-FR" dirty="0">
                <a:solidFill>
                  <a:schemeClr val="tx1">
                    <a:lumMod val="65000"/>
                  </a:schemeClr>
                </a:solidFill>
                <a:latin typeface="MS PGothic" pitchFamily="34" charset="-128"/>
                <a:ea typeface="MS PGothic" pitchFamily="34" charset="-128"/>
                <a:cs typeface="Arial" pitchFamily="34" charset="0"/>
              </a:rPr>
              <a:t>Intégration d’une navigation </a:t>
            </a:r>
            <a:r>
              <a:rPr lang="fr-FR" dirty="0">
                <a:solidFill>
                  <a:srgbClr val="FFFF00"/>
                </a:solidFill>
                <a:latin typeface="MS PGothic" pitchFamily="34" charset="-128"/>
                <a:ea typeface="MS PGothic" pitchFamily="34" charset="-128"/>
                <a:cs typeface="Arial" pitchFamily="34" charset="0"/>
              </a:rPr>
              <a:t>INDEX 3D </a:t>
            </a:r>
            <a:r>
              <a:rPr lang="fr-FR" dirty="0">
                <a:solidFill>
                  <a:schemeClr val="tx1">
                    <a:lumMod val="65000"/>
                  </a:schemeClr>
                </a:solidFill>
                <a:latin typeface="MS PGothic" pitchFamily="34" charset="-128"/>
                <a:ea typeface="MS PGothic" pitchFamily="34" charset="-128"/>
                <a:cs typeface="Arial" pitchFamily="34" charset="0"/>
              </a:rPr>
              <a:t>dans un ensemble urbain déjà modélisé :    </a:t>
            </a:r>
            <a:endParaRPr lang="fr-FR" dirty="0">
              <a:solidFill>
                <a:schemeClr val="tx1">
                  <a:lumMod val="65000"/>
                </a:schemeClr>
              </a:solidFill>
              <a:latin typeface="+mn-lt"/>
            </a:endParaRPr>
          </a:p>
        </p:txBody>
      </p:sp>
      <p:cxnSp>
        <p:nvCxnSpPr>
          <p:cNvPr id="19" name="Connecteur droit 18"/>
          <p:cNvCxnSpPr/>
          <p:nvPr/>
        </p:nvCxnSpPr>
        <p:spPr>
          <a:xfrm>
            <a:off x="423863" y="1036638"/>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 name="Titre 1"/>
          <p:cNvSpPr txBox="1">
            <a:spLocks/>
          </p:cNvSpPr>
          <p:nvPr/>
        </p:nvSpPr>
        <p:spPr>
          <a:xfrm>
            <a:off x="869148" y="1138599"/>
            <a:ext cx="7663291" cy="922249"/>
          </a:xfrm>
          <a:prstGeom prst="rect">
            <a:avLst/>
          </a:prstGeom>
        </p:spPr>
        <p:txBody>
          <a:bodyPr/>
          <a:lstStyle/>
          <a:p>
            <a:pPr marR="9144" fontAlgn="auto">
              <a:spcAft>
                <a:spcPts val="0"/>
              </a:spcAft>
              <a:defRPr/>
            </a:pPr>
            <a:r>
              <a:rPr lang="fr-FR" sz="1600" dirty="0">
                <a:effectLst>
                  <a:reflection blurRad="12700" stA="34000" endA="740" endPos="53000" dir="5400000" sy="-100000" algn="bl" rotWithShape="0"/>
                </a:effectLst>
                <a:latin typeface="Arial" pitchFamily="34" charset="0"/>
                <a:ea typeface="+mj-ea"/>
                <a:cs typeface="Arial" pitchFamily="34" charset="0"/>
              </a:rPr>
              <a:t>Le même principe s’applique aussi bien à une rue qu’à une place, permettant à un visiteur (représenté par un avatar) de se promener dans tout type de tissu urbain, ancien ou moderne (rue, place, square, jardin…).</a:t>
            </a:r>
          </a:p>
        </p:txBody>
      </p:sp>
      <p:pic>
        <p:nvPicPr>
          <p:cNvPr id="39942" name="Picture 5" descr="C:\Users\Philcoul\Desktop\00_présentation\medias\images\00_applis\mde\03_navig_ville\small\01b-rue_400.jpg"/>
          <p:cNvPicPr>
            <a:picLocks noChangeAspect="1" noChangeArrowheads="1"/>
          </p:cNvPicPr>
          <p:nvPr/>
        </p:nvPicPr>
        <p:blipFill>
          <a:blip r:embed="rId4"/>
          <a:srcRect/>
          <a:stretch>
            <a:fillRect/>
          </a:stretch>
        </p:blipFill>
        <p:spPr bwMode="auto">
          <a:xfrm>
            <a:off x="1143000" y="2543175"/>
            <a:ext cx="3325813" cy="2495550"/>
          </a:xfrm>
          <a:prstGeom prst="rect">
            <a:avLst/>
          </a:prstGeom>
          <a:noFill/>
          <a:ln w="9525">
            <a:noFill/>
            <a:miter lim="800000"/>
            <a:headEnd/>
            <a:tailEnd/>
          </a:ln>
        </p:spPr>
      </p:pic>
      <p:sp>
        <p:nvSpPr>
          <p:cNvPr id="34" name="Rectangle 33"/>
          <p:cNvSpPr/>
          <p:nvPr/>
        </p:nvSpPr>
        <p:spPr>
          <a:xfrm>
            <a:off x="885737" y="2462699"/>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3</a:t>
            </a:r>
            <a:endParaRPr lang="fr-FR" sz="1000" dirty="0">
              <a:solidFill>
                <a:srgbClr val="FF0000"/>
              </a:solidFill>
              <a:latin typeface="+mn-lt"/>
            </a:endParaRPr>
          </a:p>
        </p:txBody>
      </p:sp>
      <p:sp>
        <p:nvSpPr>
          <p:cNvPr id="37" name="Rectangle 36"/>
          <p:cNvSpPr/>
          <p:nvPr/>
        </p:nvSpPr>
        <p:spPr>
          <a:xfrm>
            <a:off x="1015898" y="2244188"/>
            <a:ext cx="2171941" cy="276999"/>
          </a:xfrm>
          <a:prstGeom prst="rect">
            <a:avLst/>
          </a:prstGeom>
        </p:spPr>
        <p:txBody>
          <a:bodyPr wrap="none">
            <a:spAutoFit/>
          </a:bodyPr>
          <a:lstStyle/>
          <a:p>
            <a:pPr fontAlgn="auto">
              <a:spcBef>
                <a:spcPts val="0"/>
              </a:spcBef>
              <a:spcAft>
                <a:spcPts val="0"/>
              </a:spcAft>
              <a:defRPr/>
            </a:pPr>
            <a:r>
              <a:rPr lang="fr-FR" sz="1200" dirty="0">
                <a:solidFill>
                  <a:schemeClr val="tx1">
                    <a:lumMod val="65000"/>
                  </a:schemeClr>
                </a:solidFill>
                <a:effectLst>
                  <a:reflection blurRad="12700" stA="34000" endA="740" endPos="53000" dir="5400000" sy="-100000" algn="bl" rotWithShape="0"/>
                </a:effectLst>
                <a:latin typeface="Arial" pitchFamily="34" charset="0"/>
                <a:cs typeface="Arial" pitchFamily="34" charset="0"/>
              </a:rPr>
              <a:t>Carrefour, embranchement…</a:t>
            </a:r>
            <a:endParaRPr lang="fr-FR" sz="1200" dirty="0">
              <a:solidFill>
                <a:schemeClr val="tx1">
                  <a:lumMod val="65000"/>
                </a:schemeClr>
              </a:solidFill>
              <a:latin typeface="+mn-lt"/>
            </a:endParaRPr>
          </a:p>
        </p:txBody>
      </p:sp>
      <p:sp>
        <p:nvSpPr>
          <p:cNvPr id="40" name="Rectangle 39"/>
          <p:cNvSpPr/>
          <p:nvPr/>
        </p:nvSpPr>
        <p:spPr>
          <a:xfrm>
            <a:off x="4541557" y="2465186"/>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4</a:t>
            </a:r>
            <a:endParaRPr lang="fr-FR" sz="1000" dirty="0">
              <a:solidFill>
                <a:srgbClr val="FF0000"/>
              </a:solidFill>
              <a:latin typeface="+mn-lt"/>
            </a:endParaRPr>
          </a:p>
        </p:txBody>
      </p:sp>
      <p:sp>
        <p:nvSpPr>
          <p:cNvPr id="41" name="Rectangle 40"/>
          <p:cNvSpPr/>
          <p:nvPr/>
        </p:nvSpPr>
        <p:spPr>
          <a:xfrm>
            <a:off x="4657863" y="2246675"/>
            <a:ext cx="1276311" cy="276999"/>
          </a:xfrm>
          <a:prstGeom prst="rect">
            <a:avLst/>
          </a:prstGeom>
        </p:spPr>
        <p:txBody>
          <a:bodyPr wrap="none">
            <a:spAutoFit/>
          </a:bodyPr>
          <a:lstStyle/>
          <a:p>
            <a:pPr fontAlgn="auto">
              <a:spcBef>
                <a:spcPts val="0"/>
              </a:spcBef>
              <a:spcAft>
                <a:spcPts val="0"/>
              </a:spcAft>
              <a:defRPr/>
            </a:pPr>
            <a:r>
              <a:rPr lang="fr-FR" sz="1200" dirty="0">
                <a:solidFill>
                  <a:schemeClr val="tx1">
                    <a:lumMod val="65000"/>
                  </a:schemeClr>
                </a:solidFill>
                <a:effectLst>
                  <a:reflection blurRad="12700" stA="34000" endA="740" endPos="53000" dir="5400000" sy="-100000" algn="bl" rotWithShape="0"/>
                </a:effectLst>
                <a:latin typeface="Arial" pitchFamily="34" charset="0"/>
                <a:cs typeface="Arial" pitchFamily="34" charset="0"/>
              </a:rPr>
              <a:t>Place, square…</a:t>
            </a:r>
            <a:endParaRPr lang="fr-FR" sz="1200" dirty="0">
              <a:solidFill>
                <a:schemeClr val="tx1">
                  <a:lumMod val="65000"/>
                </a:schemeClr>
              </a:solidFill>
              <a:latin typeface="+mn-lt"/>
            </a:endParaRPr>
          </a:p>
        </p:txBody>
      </p:sp>
      <p:pic>
        <p:nvPicPr>
          <p:cNvPr id="39947" name="Picture 6" descr="C:\Users\Philcoul\Desktop\00_présentation\medias\images\00_applis\mde\03_navig_ville\small\01c-place_400.jpg"/>
          <p:cNvPicPr>
            <a:picLocks noChangeAspect="1" noChangeArrowheads="1"/>
          </p:cNvPicPr>
          <p:nvPr/>
        </p:nvPicPr>
        <p:blipFill>
          <a:blip r:embed="rId5"/>
          <a:srcRect/>
          <a:stretch>
            <a:fillRect/>
          </a:stretch>
        </p:blipFill>
        <p:spPr bwMode="auto">
          <a:xfrm>
            <a:off x="4792663" y="2557463"/>
            <a:ext cx="3308350" cy="2481262"/>
          </a:xfrm>
          <a:prstGeom prst="rect">
            <a:avLst/>
          </a:prstGeom>
          <a:noFill/>
          <a:ln w="9525">
            <a:noFill/>
            <a:miter lim="800000"/>
            <a:headEnd/>
            <a:tailEnd/>
          </a:ln>
        </p:spPr>
      </p:pic>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7" name="Connecteur droit 26"/>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874D699-C64C-45C0-B625-21572B43646B}" type="slidenum">
              <a:rPr lang="fr-FR"/>
              <a:pPr fontAlgn="base">
                <a:spcBef>
                  <a:spcPct val="0"/>
                </a:spcBef>
                <a:spcAft>
                  <a:spcPct val="0"/>
                </a:spcAft>
              </a:pPr>
              <a:t>14</a:t>
            </a:fld>
            <a:endParaRPr lang="fr-FR"/>
          </a:p>
        </p:txBody>
      </p:sp>
      <p:cxnSp>
        <p:nvCxnSpPr>
          <p:cNvPr id="17" name="Connecteur droit 16"/>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57250" y="584200"/>
            <a:ext cx="7929563" cy="368300"/>
          </a:xfrm>
          <a:prstGeom prst="rect">
            <a:avLst/>
          </a:prstGeom>
          <a:noFill/>
        </p:spPr>
        <p:txBody>
          <a:bodyPr>
            <a:spAutoFit/>
          </a:bodyPr>
          <a:lstStyle/>
          <a:p>
            <a:pPr fontAlgn="auto">
              <a:spcBef>
                <a:spcPts val="0"/>
              </a:spcBef>
              <a:spcAft>
                <a:spcPts val="0"/>
              </a:spcAft>
              <a:defRPr/>
            </a:pPr>
            <a:r>
              <a:rPr lang="fr-FR" dirty="0">
                <a:solidFill>
                  <a:schemeClr val="tx1">
                    <a:lumMod val="65000"/>
                  </a:schemeClr>
                </a:solidFill>
                <a:latin typeface="MS PGothic" pitchFamily="34" charset="-128"/>
                <a:ea typeface="MS PGothic" pitchFamily="34" charset="-128"/>
                <a:cs typeface="Arial" pitchFamily="34" charset="0"/>
              </a:rPr>
              <a:t>Intégration d’une navigation </a:t>
            </a:r>
            <a:r>
              <a:rPr lang="fr-FR" dirty="0">
                <a:solidFill>
                  <a:srgbClr val="FFFF00"/>
                </a:solidFill>
                <a:latin typeface="MS PGothic" pitchFamily="34" charset="-128"/>
                <a:ea typeface="MS PGothic" pitchFamily="34" charset="-128"/>
                <a:cs typeface="Arial" pitchFamily="34" charset="0"/>
              </a:rPr>
              <a:t>INDEX 3D </a:t>
            </a:r>
            <a:r>
              <a:rPr lang="fr-FR" dirty="0">
                <a:solidFill>
                  <a:schemeClr val="tx1">
                    <a:lumMod val="65000"/>
                  </a:schemeClr>
                </a:solidFill>
                <a:latin typeface="MS PGothic" pitchFamily="34" charset="-128"/>
                <a:ea typeface="MS PGothic" pitchFamily="34" charset="-128"/>
                <a:cs typeface="Arial" pitchFamily="34" charset="0"/>
              </a:rPr>
              <a:t>dans un ensemble urbain déjà modélisé :    </a:t>
            </a:r>
            <a:endParaRPr lang="fr-FR" dirty="0">
              <a:solidFill>
                <a:schemeClr val="tx1">
                  <a:lumMod val="65000"/>
                </a:schemeClr>
              </a:solidFill>
              <a:latin typeface="+mn-lt"/>
            </a:endParaRPr>
          </a:p>
        </p:txBody>
      </p:sp>
      <p:sp>
        <p:nvSpPr>
          <p:cNvPr id="35" name="Rectangle 34"/>
          <p:cNvSpPr/>
          <p:nvPr/>
        </p:nvSpPr>
        <p:spPr>
          <a:xfrm>
            <a:off x="858027" y="2465186"/>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5</a:t>
            </a:r>
            <a:endParaRPr lang="fr-FR" sz="1000" dirty="0">
              <a:solidFill>
                <a:srgbClr val="FF0000"/>
              </a:solidFill>
              <a:latin typeface="+mn-lt"/>
            </a:endParaRPr>
          </a:p>
        </p:txBody>
      </p:sp>
      <p:sp>
        <p:nvSpPr>
          <p:cNvPr id="36" name="Rectangle 35"/>
          <p:cNvSpPr/>
          <p:nvPr/>
        </p:nvSpPr>
        <p:spPr>
          <a:xfrm>
            <a:off x="4613565" y="2465186"/>
            <a:ext cx="255198" cy="246221"/>
          </a:xfrm>
          <a:prstGeom prst="rect">
            <a:avLst/>
          </a:prstGeom>
        </p:spPr>
        <p:txBody>
          <a:bodyPr wrap="none">
            <a:spAutoFit/>
          </a:bodyPr>
          <a:lstStyle/>
          <a:p>
            <a:pPr fontAlgn="auto">
              <a:spcBef>
                <a:spcPts val="0"/>
              </a:spcBef>
              <a:spcAft>
                <a:spcPts val="0"/>
              </a:spcAft>
              <a:defRPr/>
            </a:pPr>
            <a:r>
              <a:rPr lang="fr-FR" sz="1000" dirty="0">
                <a:solidFill>
                  <a:srgbClr val="FF0000"/>
                </a:solidFill>
                <a:effectLst>
                  <a:reflection blurRad="12700" stA="34000" endA="740" endPos="53000" dir="5400000" sy="-100000" algn="bl" rotWithShape="0"/>
                </a:effectLst>
                <a:latin typeface="Arial" pitchFamily="34" charset="0"/>
                <a:cs typeface="Arial" pitchFamily="34" charset="0"/>
              </a:rPr>
              <a:t>6</a:t>
            </a:r>
            <a:endParaRPr lang="fr-FR" sz="1000" dirty="0">
              <a:solidFill>
                <a:srgbClr val="FF0000"/>
              </a:solidFill>
              <a:latin typeface="+mn-lt"/>
            </a:endParaRPr>
          </a:p>
        </p:txBody>
      </p:sp>
      <p:cxnSp>
        <p:nvCxnSpPr>
          <p:cNvPr id="19" name="Connecteur droit 18"/>
          <p:cNvCxnSpPr/>
          <p:nvPr/>
        </p:nvCxnSpPr>
        <p:spPr>
          <a:xfrm>
            <a:off x="423863" y="1036638"/>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a:xfrm>
            <a:off x="869148" y="1124744"/>
            <a:ext cx="7519275" cy="864096"/>
          </a:xfrm>
          <a:prstGeom prst="rect">
            <a:avLst/>
          </a:prstGeom>
        </p:spPr>
        <p:txBody>
          <a:bodyPr/>
          <a:lstStyle/>
          <a:p>
            <a:pPr marR="9144" fontAlgn="auto">
              <a:spcAft>
                <a:spcPts val="0"/>
              </a:spcAft>
              <a:defRPr/>
            </a:pPr>
            <a:r>
              <a:rPr lang="fr-FR" sz="1600" dirty="0">
                <a:effectLst>
                  <a:reflection blurRad="12700" stA="34000" endA="740" endPos="53000" dir="5400000" sy="-100000" algn="bl" rotWithShape="0"/>
                </a:effectLst>
                <a:latin typeface="Arial" pitchFamily="34" charset="0"/>
                <a:cs typeface="Arial" pitchFamily="34" charset="0"/>
              </a:rPr>
              <a:t>Quel que soit le type de tissu urbain ancien (vieux immeubles) ou contemporain (immeubles, tours) déjà modélisés, le principe de plaquer une façade virtuelle intégrant des balises est applicable.</a:t>
            </a:r>
            <a:endParaRPr lang="fr-FR" sz="1600" dirty="0">
              <a:effectLst>
                <a:reflection blurRad="12700" stA="34000" endA="740" endPos="53000" dir="5400000" sy="-100000" algn="bl" rotWithShape="0"/>
              </a:effectLst>
              <a:latin typeface="Arial" pitchFamily="34" charset="0"/>
              <a:cs typeface="Arial" pitchFamily="34" charset="0"/>
            </a:endParaRPr>
          </a:p>
        </p:txBody>
      </p:sp>
      <p:pic>
        <p:nvPicPr>
          <p:cNvPr id="41992" name="Picture 3" descr="C:\Users\Philcoul\Desktop\00_présentation\medias\images\00_applis\mde\03_navig_ville\small\02b-moderne_250.jpg"/>
          <p:cNvPicPr>
            <a:picLocks noChangeAspect="1" noChangeArrowheads="1"/>
          </p:cNvPicPr>
          <p:nvPr/>
        </p:nvPicPr>
        <p:blipFill>
          <a:blip r:embed="rId4"/>
          <a:srcRect/>
          <a:stretch>
            <a:fillRect/>
          </a:stretch>
        </p:blipFill>
        <p:spPr bwMode="auto">
          <a:xfrm>
            <a:off x="4873625" y="2535238"/>
            <a:ext cx="3370263" cy="2533650"/>
          </a:xfrm>
          <a:prstGeom prst="rect">
            <a:avLst/>
          </a:prstGeom>
          <a:noFill/>
          <a:ln w="9525">
            <a:noFill/>
            <a:miter lim="800000"/>
            <a:headEnd/>
            <a:tailEnd/>
          </a:ln>
        </p:spPr>
      </p:pic>
      <p:pic>
        <p:nvPicPr>
          <p:cNvPr id="41993" name="Picture 2" descr="C:\Users\Philcoul\Desktop\00_présentation\medias\images\00_applis\mde\03_navig_ville\small\02a-ancien_250.jpg"/>
          <p:cNvPicPr>
            <a:picLocks noChangeAspect="1" noChangeArrowheads="1"/>
          </p:cNvPicPr>
          <p:nvPr/>
        </p:nvPicPr>
        <p:blipFill>
          <a:blip r:embed="rId5"/>
          <a:srcRect/>
          <a:stretch>
            <a:fillRect/>
          </a:stretch>
        </p:blipFill>
        <p:spPr bwMode="auto">
          <a:xfrm>
            <a:off x="1131888" y="2536825"/>
            <a:ext cx="3368675" cy="2533650"/>
          </a:xfrm>
          <a:prstGeom prst="rect">
            <a:avLst/>
          </a:prstGeom>
          <a:noFill/>
          <a:ln w="9525">
            <a:noFill/>
            <a:miter lim="800000"/>
            <a:headEnd/>
            <a:tailEnd/>
          </a:ln>
        </p:spPr>
      </p:pic>
      <p:sp>
        <p:nvSpPr>
          <p:cNvPr id="16" name="Rectangle 15"/>
          <p:cNvSpPr/>
          <p:nvPr/>
        </p:nvSpPr>
        <p:spPr>
          <a:xfrm>
            <a:off x="1015898" y="2246675"/>
            <a:ext cx="1507849" cy="276999"/>
          </a:xfrm>
          <a:prstGeom prst="rect">
            <a:avLst/>
          </a:prstGeom>
        </p:spPr>
        <p:txBody>
          <a:bodyPr wrap="none">
            <a:spAutoFit/>
          </a:bodyPr>
          <a:lstStyle/>
          <a:p>
            <a:pPr fontAlgn="auto">
              <a:spcBef>
                <a:spcPts val="0"/>
              </a:spcBef>
              <a:spcAft>
                <a:spcPts val="0"/>
              </a:spcAft>
              <a:defRPr/>
            </a:pPr>
            <a:r>
              <a:rPr lang="fr-FR" sz="1200" dirty="0">
                <a:solidFill>
                  <a:schemeClr val="tx1">
                    <a:lumMod val="65000"/>
                  </a:schemeClr>
                </a:solidFill>
                <a:effectLst>
                  <a:reflection blurRad="12700" stA="34000" endA="740" endPos="53000" dir="5400000" sy="-100000" algn="bl" rotWithShape="0"/>
                </a:effectLst>
                <a:latin typeface="Arial" pitchFamily="34" charset="0"/>
                <a:cs typeface="Arial" pitchFamily="34" charset="0"/>
              </a:rPr>
              <a:t>Tissu urbain ancien</a:t>
            </a:r>
            <a:endParaRPr lang="fr-FR" sz="1200" dirty="0">
              <a:solidFill>
                <a:schemeClr val="tx1">
                  <a:lumMod val="65000"/>
                </a:schemeClr>
              </a:solidFill>
              <a:latin typeface="+mn-lt"/>
            </a:endParaRPr>
          </a:p>
        </p:txBody>
      </p:sp>
      <p:sp>
        <p:nvSpPr>
          <p:cNvPr id="18" name="Rectangle 17"/>
          <p:cNvSpPr/>
          <p:nvPr/>
        </p:nvSpPr>
        <p:spPr>
          <a:xfrm>
            <a:off x="4764633" y="2235307"/>
            <a:ext cx="1985544" cy="276999"/>
          </a:xfrm>
          <a:prstGeom prst="rect">
            <a:avLst/>
          </a:prstGeom>
        </p:spPr>
        <p:txBody>
          <a:bodyPr wrap="none">
            <a:spAutoFit/>
          </a:bodyPr>
          <a:lstStyle/>
          <a:p>
            <a:pPr fontAlgn="auto">
              <a:spcBef>
                <a:spcPts val="0"/>
              </a:spcBef>
              <a:spcAft>
                <a:spcPts val="0"/>
              </a:spcAft>
              <a:defRPr/>
            </a:pPr>
            <a:r>
              <a:rPr lang="fr-FR" sz="1200" dirty="0">
                <a:solidFill>
                  <a:schemeClr val="tx1">
                    <a:lumMod val="65000"/>
                  </a:schemeClr>
                </a:solidFill>
                <a:effectLst>
                  <a:reflection blurRad="12700" stA="34000" endA="740" endPos="53000" dir="5400000" sy="-100000" algn="bl" rotWithShape="0"/>
                </a:effectLst>
                <a:latin typeface="Arial" pitchFamily="34" charset="0"/>
                <a:cs typeface="Arial" pitchFamily="34" charset="0"/>
              </a:rPr>
              <a:t>Tissu urbain contemporain</a:t>
            </a:r>
            <a:endParaRPr lang="fr-FR" sz="1200" dirty="0">
              <a:solidFill>
                <a:schemeClr val="tx1">
                  <a:lumMod val="65000"/>
                </a:schemeClr>
              </a:solidFill>
              <a:latin typeface="+mn-lt"/>
            </a:endParaRPr>
          </a:p>
        </p:txBody>
      </p:sp>
      <p:sp>
        <p:nvSpPr>
          <p:cNvPr id="24"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5" name="Connecteur droit 24"/>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a:xfrm>
            <a:off x="928662" y="1430899"/>
            <a:ext cx="7929618" cy="783655"/>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Je peux disposer d’un </a:t>
            </a: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Mobile » sur « i-phone » ou « i-pad » (Apple) et « </a:t>
            </a:r>
            <a:r>
              <a:rPr lang="fr-FR" dirty="0" err="1">
                <a:effectLst>
                  <a:reflection blurRad="12700" stA="34000" endA="740" endPos="53000" dir="5400000" sy="-100000" algn="bl" rotWithShape="0"/>
                </a:effectLst>
                <a:latin typeface="MS PGothic" pitchFamily="34" charset="-128"/>
                <a:ea typeface="MS PGothic" pitchFamily="34" charset="-128"/>
                <a:cs typeface="Arial" pitchFamily="34" charset="0"/>
              </a:rPr>
              <a:t>Androïd</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(Google), et bientôt d’autres matériels...</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1" name="Titre 1"/>
          <p:cNvSpPr>
            <a:spLocks noGrp="1"/>
          </p:cNvSpPr>
          <p:nvPr>
            <p:ph type="ctrTitle"/>
          </p:nvPr>
        </p:nvSpPr>
        <p:spPr>
          <a:xfrm>
            <a:off x="914400" y="628624"/>
            <a:ext cx="7772400" cy="371484"/>
          </a:xfrm>
        </p:spPr>
        <p:txBody>
          <a:bodyPr/>
          <a:lstStyle/>
          <a:p>
            <a:pPr fontAlgn="auto">
              <a:spcAft>
                <a:spcPts val="0"/>
              </a:spcAft>
              <a:defRPr/>
            </a:pPr>
            <a:r>
              <a:rPr lang="fr-FR" sz="2000" dirty="0" smtClean="0">
                <a:solidFill>
                  <a:schemeClr val="tx1">
                    <a:lumMod val="75000"/>
                  </a:schemeClr>
                </a:solidFill>
                <a:latin typeface="Comic Sans MS" pitchFamily="66" charset="0"/>
                <a:ea typeface="MS PGothic" pitchFamily="34" charset="-128"/>
                <a:cs typeface="Arial" pitchFamily="34" charset="0"/>
              </a:rPr>
              <a:t>l’ « index 3d mobile »</a:t>
            </a:r>
            <a:endParaRPr lang="fr-FR" sz="2000" b="0" dirty="0">
              <a:solidFill>
                <a:schemeClr val="tx1">
                  <a:lumMod val="75000"/>
                </a:schemeClr>
              </a:solidFill>
              <a:latin typeface="Comic Sans MS" pitchFamily="66" charset="0"/>
            </a:endParaRPr>
          </a:p>
        </p:txBody>
      </p:sp>
      <p:sp>
        <p:nvSpPr>
          <p:cNvPr id="32" name="ZoneTexte 31"/>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6.</a:t>
            </a:r>
            <a:endParaRPr lang="fr-FR" sz="2000" b="1" dirty="0">
              <a:latin typeface="+mn-lt"/>
            </a:endParaRPr>
          </a:p>
        </p:txBody>
      </p:sp>
      <p:sp>
        <p:nvSpPr>
          <p:cNvPr id="22" name="Titre 1"/>
          <p:cNvSpPr txBox="1">
            <a:spLocks/>
          </p:cNvSpPr>
          <p:nvPr/>
        </p:nvSpPr>
        <p:spPr>
          <a:xfrm>
            <a:off x="928662" y="4615736"/>
            <a:ext cx="7286676" cy="1027842"/>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Avec cet </a:t>
            </a: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Mobile », je peux, sur mon téléphone, me repérer durant ma visite. Je vois ma progression dans l’espace grâce au sur mon écran. Et trouver les œuvres que je recherche. Je suis guidé(e).</a:t>
            </a:r>
          </a:p>
        </p:txBody>
      </p:sp>
      <p:sp>
        <p:nvSpPr>
          <p:cNvPr id="25" name="Titre 1"/>
          <p:cNvSpPr txBox="1">
            <a:spLocks/>
          </p:cNvSpPr>
          <p:nvPr/>
        </p:nvSpPr>
        <p:spPr>
          <a:xfrm>
            <a:off x="928662" y="1071547"/>
            <a:ext cx="7929618" cy="500066"/>
          </a:xfrm>
          <a:prstGeom prst="rect">
            <a:avLst/>
          </a:prstGeom>
        </p:spPr>
        <p:txBody>
          <a:bodyPr/>
          <a:lstStyle/>
          <a:p>
            <a:pPr marR="9144" fontAlgn="auto">
              <a:spcAft>
                <a:spcPts val="0"/>
              </a:spcAft>
              <a:tabLst>
                <a:tab pos="2238375" algn="l"/>
              </a:tabLst>
              <a:defRPr/>
            </a:pPr>
            <a:r>
              <a:rPr lang="fr-FR" b="1" dirty="0">
                <a:solidFill>
                  <a:schemeClr val="tx1">
                    <a:lumMod val="8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Se repérer dans l’espace :</a:t>
            </a:r>
            <a:endParaRPr lang="fr-FR" sz="500" b="1" dirty="0">
              <a:solidFill>
                <a:schemeClr val="tx1">
                  <a:lumMod val="8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pic>
        <p:nvPicPr>
          <p:cNvPr id="44040" name="Picture 2" descr="D:\projets\0_index_3D\01_applis\01_démos\020_mde\images\google\iphone_ipad_android\i-phone4g_03.jpg"/>
          <p:cNvPicPr>
            <a:picLocks noChangeAspect="1" noChangeArrowheads="1"/>
          </p:cNvPicPr>
          <p:nvPr/>
        </p:nvPicPr>
        <p:blipFill>
          <a:blip r:embed="rId4"/>
          <a:srcRect/>
          <a:stretch>
            <a:fillRect/>
          </a:stretch>
        </p:blipFill>
        <p:spPr bwMode="auto">
          <a:xfrm>
            <a:off x="1714500" y="2343150"/>
            <a:ext cx="1544638" cy="1817688"/>
          </a:xfrm>
          <a:prstGeom prst="rect">
            <a:avLst/>
          </a:prstGeom>
          <a:noFill/>
          <a:ln w="9525">
            <a:noFill/>
            <a:miter lim="800000"/>
            <a:headEnd/>
            <a:tailEnd/>
          </a:ln>
        </p:spPr>
      </p:pic>
      <p:pic>
        <p:nvPicPr>
          <p:cNvPr id="44041" name="Picture 3" descr="D:\projets\0_index_3D\01_applis\01_démos\020_mde\images\google\iphone_ipad_android\i-pad05.jpg"/>
          <p:cNvPicPr>
            <a:picLocks noChangeAspect="1" noChangeArrowheads="1"/>
          </p:cNvPicPr>
          <p:nvPr/>
        </p:nvPicPr>
        <p:blipFill>
          <a:blip r:embed="rId5"/>
          <a:srcRect/>
          <a:stretch>
            <a:fillRect/>
          </a:stretch>
        </p:blipFill>
        <p:spPr bwMode="auto">
          <a:xfrm>
            <a:off x="3302000" y="2344738"/>
            <a:ext cx="3000375" cy="1816100"/>
          </a:xfrm>
          <a:prstGeom prst="rect">
            <a:avLst/>
          </a:prstGeom>
          <a:noFill/>
          <a:ln w="9525">
            <a:noFill/>
            <a:miter lim="800000"/>
            <a:headEnd/>
            <a:tailEnd/>
          </a:ln>
        </p:spPr>
      </p:pic>
      <p:pic>
        <p:nvPicPr>
          <p:cNvPr id="44042" name="Picture 4" descr="D:\projets\0_index_3D\01_applis\01_démos\020_mde\images\google\iphone_ipad_android\android02_google.jpg"/>
          <p:cNvPicPr>
            <a:picLocks noChangeAspect="1" noChangeArrowheads="1"/>
          </p:cNvPicPr>
          <p:nvPr/>
        </p:nvPicPr>
        <p:blipFill>
          <a:blip r:embed="rId6"/>
          <a:srcRect/>
          <a:stretch>
            <a:fillRect/>
          </a:stretch>
        </p:blipFill>
        <p:spPr bwMode="auto">
          <a:xfrm>
            <a:off x="6343650" y="2343150"/>
            <a:ext cx="1006475" cy="1800225"/>
          </a:xfrm>
          <a:prstGeom prst="rect">
            <a:avLst/>
          </a:prstGeom>
          <a:noFill/>
          <a:ln w="9525">
            <a:noFill/>
            <a:miter lim="800000"/>
            <a:headEnd/>
            <a:tailEnd/>
          </a:ln>
        </p:spPr>
      </p:pic>
      <p:sp>
        <p:nvSpPr>
          <p:cNvPr id="30" name="ZoneTexte 29"/>
          <p:cNvSpPr txBox="1"/>
          <p:nvPr/>
        </p:nvSpPr>
        <p:spPr>
          <a:xfrm>
            <a:off x="1635125" y="4157663"/>
            <a:ext cx="977900" cy="276225"/>
          </a:xfrm>
          <a:prstGeom prst="rect">
            <a:avLst/>
          </a:prstGeom>
          <a:noFill/>
        </p:spPr>
        <p:txBody>
          <a:bodyPr wrap="none">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 i-phone »</a:t>
            </a:r>
            <a:endParaRPr lang="fr-FR" sz="1200" dirty="0">
              <a:solidFill>
                <a:schemeClr val="tx1">
                  <a:lumMod val="75000"/>
                </a:schemeClr>
              </a:solidFill>
              <a:latin typeface="MS PGothic" pitchFamily="34" charset="-128"/>
              <a:ea typeface="MS PGothic" pitchFamily="34" charset="-128"/>
            </a:endParaRPr>
          </a:p>
        </p:txBody>
      </p:sp>
      <p:sp>
        <p:nvSpPr>
          <p:cNvPr id="35" name="ZoneTexte 34"/>
          <p:cNvSpPr txBox="1"/>
          <p:nvPr/>
        </p:nvSpPr>
        <p:spPr>
          <a:xfrm>
            <a:off x="3208338" y="4157663"/>
            <a:ext cx="820737" cy="276225"/>
          </a:xfrm>
          <a:prstGeom prst="rect">
            <a:avLst/>
          </a:prstGeom>
          <a:noFill/>
        </p:spPr>
        <p:txBody>
          <a:bodyPr wrap="none">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 i-pad »</a:t>
            </a:r>
            <a:endParaRPr lang="fr-FR" sz="1200" dirty="0">
              <a:solidFill>
                <a:schemeClr val="tx1">
                  <a:lumMod val="75000"/>
                </a:schemeClr>
              </a:solidFill>
              <a:latin typeface="MS PGothic" pitchFamily="34" charset="-128"/>
              <a:ea typeface="MS PGothic" pitchFamily="34" charset="-128"/>
            </a:endParaRPr>
          </a:p>
        </p:txBody>
      </p:sp>
      <p:sp>
        <p:nvSpPr>
          <p:cNvPr id="36" name="ZoneTexte 35"/>
          <p:cNvSpPr txBox="1"/>
          <p:nvPr/>
        </p:nvSpPr>
        <p:spPr>
          <a:xfrm>
            <a:off x="6253163" y="4157663"/>
            <a:ext cx="998537" cy="276225"/>
          </a:xfrm>
          <a:prstGeom prst="rect">
            <a:avLst/>
          </a:prstGeom>
          <a:noFill/>
        </p:spPr>
        <p:txBody>
          <a:bodyPr wrap="none">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 </a:t>
            </a:r>
            <a:r>
              <a:rPr lang="fr-FR" sz="1200" dirty="0" err="1">
                <a:solidFill>
                  <a:schemeClr val="tx1">
                    <a:lumMod val="75000"/>
                  </a:schemeClr>
                </a:solidFill>
                <a:latin typeface="MS PGothic" pitchFamily="34" charset="-128"/>
                <a:ea typeface="MS PGothic" pitchFamily="34" charset="-128"/>
                <a:cs typeface="Arial" pitchFamily="34" charset="0"/>
              </a:rPr>
              <a:t>Androïd</a:t>
            </a:r>
            <a:r>
              <a:rPr lang="fr-FR" sz="1200" dirty="0">
                <a:solidFill>
                  <a:schemeClr val="tx1">
                    <a:lumMod val="75000"/>
                  </a:schemeClr>
                </a:solidFill>
                <a:latin typeface="MS PGothic" pitchFamily="34" charset="-128"/>
                <a:ea typeface="MS PGothic" pitchFamily="34" charset="-128"/>
                <a:cs typeface="Arial" pitchFamily="34" charset="0"/>
              </a:rPr>
              <a:t> »</a:t>
            </a:r>
            <a:endParaRPr lang="fr-FR" sz="1200" dirty="0">
              <a:solidFill>
                <a:schemeClr val="tx1">
                  <a:lumMod val="75000"/>
                </a:schemeClr>
              </a:solidFill>
              <a:latin typeface="MS PGothic" pitchFamily="34" charset="-128"/>
              <a:ea typeface="MS PGothic" pitchFamily="34" charset="-128"/>
            </a:endParaRPr>
          </a:p>
        </p:txBody>
      </p:sp>
      <p:sp>
        <p:nvSpPr>
          <p:cNvPr id="44046" name="Espace réservé du numéro de diapositive 1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419C29B-2419-4B58-8563-FE365853C4CF}" type="slidenum">
              <a:rPr lang="fr-FR"/>
              <a:pPr fontAlgn="base">
                <a:spcBef>
                  <a:spcPct val="0"/>
                </a:spcBef>
                <a:spcAft>
                  <a:spcPct val="0"/>
                </a:spcAft>
              </a:pPr>
              <a:t>15</a:t>
            </a:fld>
            <a:endParaRPr lang="fr-FR"/>
          </a:p>
        </p:txBody>
      </p:sp>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9" name="Connecteur droit 28"/>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a:xfrm>
            <a:off x="928662" y="1430899"/>
            <a:ext cx="7929618" cy="989989"/>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L’</a:t>
            </a:r>
            <a:r>
              <a:rPr lang="fr-FR" dirty="0" err="1">
                <a:effectLst>
                  <a:reflection blurRad="12700" stA="34000" endA="740" endPos="53000" dir="5400000" sy="-100000" algn="bl" rotWithShape="0"/>
                </a:effectLst>
                <a:latin typeface="MS PGothic" pitchFamily="34" charset="-128"/>
                <a:ea typeface="MS PGothic" pitchFamily="34" charset="-128"/>
                <a:cs typeface="Arial" pitchFamily="34" charset="0"/>
              </a:rPr>
              <a:t>audioguide</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proposé aux visiteurs dispense généralement une information audio; dans certains cas, il permet d’accéder à d’autres supports : images fixes, vidéos, jeux, etc...</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Titre 1"/>
          <p:cNvSpPr txBox="1">
            <a:spLocks/>
          </p:cNvSpPr>
          <p:nvPr/>
        </p:nvSpPr>
        <p:spPr>
          <a:xfrm>
            <a:off x="928662" y="4786322"/>
            <a:ext cx="7786742" cy="1000132"/>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Combiné à ces informations, l’</a:t>
            </a: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Mobile » permet au visiteur de se situer pendant sa visite et d’accéder à un service plus étendu sur </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i-phone » ou sur « i-pad ».</a:t>
            </a:r>
          </a:p>
        </p:txBody>
      </p:sp>
      <p:sp>
        <p:nvSpPr>
          <p:cNvPr id="25" name="Titre 1"/>
          <p:cNvSpPr txBox="1">
            <a:spLocks/>
          </p:cNvSpPr>
          <p:nvPr/>
        </p:nvSpPr>
        <p:spPr>
          <a:xfrm>
            <a:off x="928662" y="1071547"/>
            <a:ext cx="7929618" cy="500066"/>
          </a:xfrm>
          <a:prstGeom prst="rect">
            <a:avLst/>
          </a:prstGeom>
        </p:spPr>
        <p:txBody>
          <a:bodyPr/>
          <a:lstStyle/>
          <a:p>
            <a:pPr marR="9144" fontAlgn="auto">
              <a:spcAft>
                <a:spcPts val="0"/>
              </a:spcAft>
              <a:tabLst>
                <a:tab pos="2238375" algn="l"/>
              </a:tabLst>
              <a:defRPr/>
            </a:pPr>
            <a:r>
              <a:rPr lang="fr-FR" b="1" dirty="0">
                <a:solidFill>
                  <a:schemeClr val="tx1">
                    <a:lumMod val="8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Lors de la visite d’un musée ou d’un salon...</a:t>
            </a:r>
            <a:endParaRPr lang="fr-FR" sz="500" b="1"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0" name="ZoneTexte 29"/>
          <p:cNvSpPr txBox="1"/>
          <p:nvPr/>
        </p:nvSpPr>
        <p:spPr>
          <a:xfrm>
            <a:off x="3314700" y="4313238"/>
            <a:ext cx="2757488" cy="277812"/>
          </a:xfrm>
          <a:prstGeom prst="rect">
            <a:avLst/>
          </a:prstGeom>
          <a:noFill/>
        </p:spPr>
        <p:txBody>
          <a:bodyPr wrap="none">
            <a:spAutoFit/>
          </a:bodyPr>
          <a:lstStyle/>
          <a:p>
            <a:r>
              <a:rPr lang="fr-FR" sz="1200">
                <a:solidFill>
                  <a:srgbClr val="BFBFBF"/>
                </a:solidFill>
                <a:latin typeface="MS PGothic"/>
                <a:ea typeface="MS PGothic"/>
                <a:cs typeface="Arial" charset="0"/>
              </a:rPr>
              <a:t>Un audioguide qui permet de se situer... </a:t>
            </a:r>
          </a:p>
        </p:txBody>
      </p:sp>
      <p:sp>
        <p:nvSpPr>
          <p:cNvPr id="33"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46088" name="Espace réservé du numéro de diapositive 1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58D982C-B20F-45D4-B8F1-95E8EB00906D}" type="slidenum">
              <a:rPr lang="fr-FR"/>
              <a:pPr fontAlgn="base">
                <a:spcBef>
                  <a:spcPct val="0"/>
                </a:spcBef>
                <a:spcAft>
                  <a:spcPct val="0"/>
                </a:spcAft>
              </a:pPr>
              <a:t>16</a:t>
            </a:fld>
            <a:endParaRPr lang="fr-FR"/>
          </a:p>
        </p:txBody>
      </p:sp>
      <p:pic>
        <p:nvPicPr>
          <p:cNvPr id="46089" name="Picture 2" descr="C:\Users\Philcoul\Desktop\00_présentation\medias\images\00_applis\mde\02_audioguide\série2\musee01a_250.jpg"/>
          <p:cNvPicPr>
            <a:picLocks noChangeAspect="1" noChangeArrowheads="1"/>
          </p:cNvPicPr>
          <p:nvPr/>
        </p:nvPicPr>
        <p:blipFill>
          <a:blip r:embed="rId4"/>
          <a:srcRect/>
          <a:stretch>
            <a:fillRect/>
          </a:stretch>
        </p:blipFill>
        <p:spPr bwMode="auto">
          <a:xfrm>
            <a:off x="3419475" y="2536825"/>
            <a:ext cx="2393950" cy="1800225"/>
          </a:xfrm>
          <a:prstGeom prst="rect">
            <a:avLst/>
          </a:prstGeom>
          <a:noFill/>
          <a:ln w="9525">
            <a:noFill/>
            <a:miter lim="800000"/>
            <a:headEnd/>
            <a:tailEnd/>
          </a:ln>
        </p:spPr>
      </p:pic>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8" name="Connecteur droit 27"/>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sndAc>
      <p:stSnd>
        <p:snd r:embed="rId3"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7EA3045-F316-4DF2-9474-E1BA5399CF20}" type="slidenum">
              <a:rPr lang="fr-FR"/>
              <a:pPr fontAlgn="base">
                <a:spcBef>
                  <a:spcPct val="0"/>
                </a:spcBef>
                <a:spcAft>
                  <a:spcPct val="0"/>
                </a:spcAft>
              </a:pPr>
              <a:t>17</a:t>
            </a:fld>
            <a:endParaRPr lang="fr-FR"/>
          </a:p>
        </p:txBody>
      </p:sp>
      <p:sp>
        <p:nvSpPr>
          <p:cNvPr id="10"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sp>
        <p:nvSpPr>
          <p:cNvPr id="48131" name="ZoneTexte 11"/>
          <p:cNvSpPr txBox="1">
            <a:spLocks noChangeArrowheads="1"/>
          </p:cNvSpPr>
          <p:nvPr/>
        </p:nvSpPr>
        <p:spPr bwMode="auto">
          <a:xfrm>
            <a:off x="884238" y="1116013"/>
            <a:ext cx="7929562" cy="368300"/>
          </a:xfrm>
          <a:prstGeom prst="rect">
            <a:avLst/>
          </a:prstGeom>
          <a:noFill/>
          <a:ln w="9525">
            <a:noFill/>
            <a:miter lim="800000"/>
            <a:headEnd/>
            <a:tailEnd/>
          </a:ln>
        </p:spPr>
        <p:txBody>
          <a:bodyPr>
            <a:spAutoFit/>
          </a:bodyPr>
          <a:lstStyle/>
          <a:p>
            <a:r>
              <a:rPr lang="fr-FR" b="1">
                <a:latin typeface="MS PGothic"/>
                <a:ea typeface="MS PGothic"/>
                <a:cs typeface="Arial" charset="0"/>
              </a:rPr>
              <a:t>L’audioguide</a:t>
            </a:r>
            <a:endParaRPr lang="fr-FR" b="1">
              <a:latin typeface="Corbel" pitchFamily="34" charset="0"/>
              <a:ea typeface="MS PGothic"/>
              <a:cs typeface="Arial" charset="0"/>
            </a:endParaRPr>
          </a:p>
        </p:txBody>
      </p:sp>
      <p:sp>
        <p:nvSpPr>
          <p:cNvPr id="48132" name="ZoneTexte 20"/>
          <p:cNvSpPr txBox="1">
            <a:spLocks noChangeArrowheads="1"/>
          </p:cNvSpPr>
          <p:nvPr/>
        </p:nvSpPr>
        <p:spPr bwMode="auto">
          <a:xfrm>
            <a:off x="900113" y="1393825"/>
            <a:ext cx="7704137" cy="1538288"/>
          </a:xfrm>
          <a:prstGeom prst="rect">
            <a:avLst/>
          </a:prstGeom>
          <a:noFill/>
          <a:ln w="9525">
            <a:noFill/>
            <a:miter lim="800000"/>
            <a:headEnd/>
            <a:tailEnd/>
          </a:ln>
        </p:spPr>
        <p:txBody>
          <a:bodyPr>
            <a:spAutoFit/>
          </a:bodyPr>
          <a:lstStyle/>
          <a:p>
            <a:r>
              <a:rPr lang="fr-FR">
                <a:latin typeface="MS PGothic"/>
                <a:ea typeface="MS PGothic"/>
                <a:cs typeface="Arial" charset="0"/>
              </a:rPr>
              <a:t>Traditionnellement, les </a:t>
            </a:r>
            <a:r>
              <a:rPr lang="fr-FR" i="1">
                <a:latin typeface="MS PGothic"/>
                <a:ea typeface="MS PGothic"/>
                <a:cs typeface="Arial" charset="0"/>
              </a:rPr>
              <a:t>audioguides</a:t>
            </a:r>
            <a:r>
              <a:rPr lang="fr-FR">
                <a:latin typeface="MS PGothic"/>
                <a:ea typeface="MS PGothic"/>
                <a:cs typeface="Arial" charset="0"/>
              </a:rPr>
              <a:t> permettent de guider le visiteur d’un musée grâce à un commentaire audio linéaire, parfois interactif. </a:t>
            </a:r>
            <a:br>
              <a:rPr lang="fr-FR">
                <a:latin typeface="MS PGothic"/>
                <a:ea typeface="MS PGothic"/>
                <a:cs typeface="Arial" charset="0"/>
              </a:rPr>
            </a:br>
            <a:r>
              <a:rPr lang="fr-FR" sz="400">
                <a:latin typeface="MS PGothic"/>
                <a:ea typeface="MS PGothic"/>
                <a:cs typeface="Arial" charset="0"/>
              </a:rPr>
              <a:t/>
            </a:r>
            <a:br>
              <a:rPr lang="fr-FR" sz="400">
                <a:latin typeface="MS PGothic"/>
                <a:ea typeface="MS PGothic"/>
                <a:cs typeface="Arial" charset="0"/>
              </a:rPr>
            </a:br>
            <a:r>
              <a:rPr lang="fr-FR">
                <a:latin typeface="MS PGothic"/>
                <a:ea typeface="MS PGothic"/>
                <a:cs typeface="Arial" charset="0"/>
              </a:rPr>
              <a:t>La technique des audioguides a évolué ces dernières années et permet dans certains cas de consulter des images fixes, des mini-séquences vidéos, d’accéder à des jeux simples (sorte de quizz). </a:t>
            </a:r>
          </a:p>
        </p:txBody>
      </p:sp>
      <p:sp>
        <p:nvSpPr>
          <p:cNvPr id="48133" name="ZoneTexte 21"/>
          <p:cNvSpPr txBox="1">
            <a:spLocks noChangeArrowheads="1"/>
          </p:cNvSpPr>
          <p:nvPr/>
        </p:nvSpPr>
        <p:spPr bwMode="auto">
          <a:xfrm>
            <a:off x="900113" y="3284538"/>
            <a:ext cx="7704137" cy="923925"/>
          </a:xfrm>
          <a:prstGeom prst="rect">
            <a:avLst/>
          </a:prstGeom>
          <a:noFill/>
          <a:ln w="9525">
            <a:noFill/>
            <a:miter lim="800000"/>
            <a:headEnd/>
            <a:tailEnd/>
          </a:ln>
        </p:spPr>
        <p:txBody>
          <a:bodyPr>
            <a:spAutoFit/>
          </a:bodyPr>
          <a:lstStyle/>
          <a:p>
            <a:r>
              <a:rPr lang="fr-FR">
                <a:latin typeface="MS PGothic"/>
                <a:ea typeface="MS PGothic"/>
                <a:cs typeface="Arial" charset="0"/>
              </a:rPr>
              <a:t>Aujourd’hui, </a:t>
            </a:r>
            <a:r>
              <a:rPr lang="fr-FR">
                <a:solidFill>
                  <a:srgbClr val="FFFF00"/>
                </a:solidFill>
                <a:latin typeface="MS PGothic"/>
                <a:ea typeface="MS PGothic"/>
                <a:cs typeface="Arial" charset="0"/>
              </a:rPr>
              <a:t>INDEX 3D</a:t>
            </a:r>
            <a:r>
              <a:rPr lang="fr-FR">
                <a:latin typeface="MS PGothic"/>
                <a:ea typeface="MS PGothic"/>
                <a:cs typeface="Arial" charset="0"/>
              </a:rPr>
              <a:t>, développe un nouvel </a:t>
            </a:r>
            <a:r>
              <a:rPr lang="fr-FR" i="1">
                <a:latin typeface="MS PGothic"/>
                <a:ea typeface="MS PGothic"/>
                <a:cs typeface="Arial" charset="0"/>
              </a:rPr>
              <a:t>audio-visio-guide</a:t>
            </a:r>
            <a:r>
              <a:rPr lang="fr-FR">
                <a:latin typeface="MS PGothic"/>
                <a:ea typeface="MS PGothic"/>
                <a:cs typeface="Arial" charset="0"/>
              </a:rPr>
              <a:t>  qui va offrir de nouveaux services au visiteur, et notamment de situer sa visite sur un plan, de visualiser l’emplacement d’une œuvre recherchée dans la salle où il se trouve. </a:t>
            </a:r>
          </a:p>
        </p:txBody>
      </p:sp>
      <p:sp>
        <p:nvSpPr>
          <p:cNvPr id="48134" name="ZoneTexte 22"/>
          <p:cNvSpPr txBox="1">
            <a:spLocks noChangeArrowheads="1"/>
          </p:cNvSpPr>
          <p:nvPr/>
        </p:nvSpPr>
        <p:spPr bwMode="auto">
          <a:xfrm>
            <a:off x="885825" y="2997200"/>
            <a:ext cx="7929563" cy="368300"/>
          </a:xfrm>
          <a:prstGeom prst="rect">
            <a:avLst/>
          </a:prstGeom>
          <a:noFill/>
          <a:ln w="9525">
            <a:noFill/>
            <a:miter lim="800000"/>
            <a:headEnd/>
            <a:tailEnd/>
          </a:ln>
        </p:spPr>
        <p:txBody>
          <a:bodyPr>
            <a:spAutoFit/>
          </a:bodyPr>
          <a:lstStyle/>
          <a:p>
            <a:r>
              <a:rPr lang="fr-FR" b="1">
                <a:latin typeface="MS PGothic"/>
                <a:ea typeface="MS PGothic"/>
                <a:cs typeface="Arial" charset="0"/>
              </a:rPr>
              <a:t>L’audio-visio-guide</a:t>
            </a:r>
            <a:endParaRPr lang="fr-FR" b="1">
              <a:latin typeface="Corbel" pitchFamily="34" charset="0"/>
              <a:ea typeface="MS PGothic"/>
              <a:cs typeface="Arial" charset="0"/>
            </a:endParaRPr>
          </a:p>
        </p:txBody>
      </p:sp>
      <p:pic>
        <p:nvPicPr>
          <p:cNvPr id="48135" name="Picture 2" descr="D:\projets\0_index_3D\01_applis\04_prospection\charles_decouessin\projets\sycomore\audioguide\story-boards\finalisés\babin_mobile\babin_global\03d3-situ-oeuvre.jpg"/>
          <p:cNvPicPr>
            <a:picLocks noChangeAspect="1" noChangeArrowheads="1"/>
          </p:cNvPicPr>
          <p:nvPr/>
        </p:nvPicPr>
        <p:blipFill>
          <a:blip r:embed="rId4"/>
          <a:srcRect/>
          <a:stretch>
            <a:fillRect/>
          </a:stretch>
        </p:blipFill>
        <p:spPr bwMode="auto">
          <a:xfrm>
            <a:off x="3708400" y="4354513"/>
            <a:ext cx="1295400" cy="971550"/>
          </a:xfrm>
          <a:prstGeom prst="rect">
            <a:avLst/>
          </a:prstGeom>
          <a:noFill/>
          <a:ln w="9525">
            <a:noFill/>
            <a:miter lim="800000"/>
            <a:headEnd/>
            <a:tailEnd/>
          </a:ln>
        </p:spPr>
      </p:pic>
      <p:sp>
        <p:nvSpPr>
          <p:cNvPr id="48136" name="ZoneTexte 29"/>
          <p:cNvSpPr txBox="1">
            <a:spLocks noChangeArrowheads="1"/>
          </p:cNvSpPr>
          <p:nvPr/>
        </p:nvSpPr>
        <p:spPr bwMode="auto">
          <a:xfrm>
            <a:off x="900113" y="5302250"/>
            <a:ext cx="7704137" cy="647700"/>
          </a:xfrm>
          <a:prstGeom prst="rect">
            <a:avLst/>
          </a:prstGeom>
          <a:noFill/>
          <a:ln w="9525">
            <a:noFill/>
            <a:miter lim="800000"/>
            <a:headEnd/>
            <a:tailEnd/>
          </a:ln>
        </p:spPr>
        <p:txBody>
          <a:bodyPr>
            <a:spAutoFit/>
          </a:bodyPr>
          <a:lstStyle/>
          <a:p>
            <a:r>
              <a:rPr lang="fr-FR">
                <a:latin typeface="MS PGothic"/>
                <a:ea typeface="MS PGothic"/>
                <a:cs typeface="Arial" charset="0"/>
              </a:rPr>
              <a:t>L’objectif de cette présentation est de vous montrer comment est organisée la navigation proposée par </a:t>
            </a:r>
            <a:r>
              <a:rPr lang="fr-FR">
                <a:solidFill>
                  <a:srgbClr val="FFFF00"/>
                </a:solidFill>
                <a:latin typeface="MS PGothic"/>
                <a:ea typeface="MS PGothic"/>
                <a:cs typeface="Arial" charset="0"/>
              </a:rPr>
              <a:t>INDEX 3D MOBILE.</a:t>
            </a:r>
          </a:p>
        </p:txBody>
      </p:sp>
      <p:sp>
        <p:nvSpPr>
          <p:cNvPr id="14" name="Flèche droite rayée 13"/>
          <p:cNvSpPr/>
          <p:nvPr/>
        </p:nvSpPr>
        <p:spPr>
          <a:xfrm>
            <a:off x="3319463" y="4681538"/>
            <a:ext cx="287337" cy="215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5" name="Connecteur droit 14"/>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8"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cxnSp>
        <p:nvCxnSpPr>
          <p:cNvPr id="28" name="Connecteur droit 27"/>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D1BF49E-B982-4006-AD04-6E1B86964402}" type="slidenum">
              <a:rPr lang="fr-FR"/>
              <a:pPr fontAlgn="base">
                <a:spcBef>
                  <a:spcPct val="0"/>
                </a:spcBef>
                <a:spcAft>
                  <a:spcPct val="0"/>
                </a:spcAft>
              </a:pPr>
              <a:t>18</a:t>
            </a:fld>
            <a:endParaRPr lang="fr-FR"/>
          </a:p>
        </p:txBody>
      </p:sp>
      <p:pic>
        <p:nvPicPr>
          <p:cNvPr id="50178" name="Picture 2" descr="D:\projets\0_index_3D\01_applis\04_prospection\charles_decouessin\projets\sycomore\audioguide\story-boards\finalisés\babin_mobile\babin_global\00a-4plans.jpg"/>
          <p:cNvPicPr>
            <a:picLocks noChangeAspect="1" noChangeArrowheads="1"/>
          </p:cNvPicPr>
          <p:nvPr/>
        </p:nvPicPr>
        <p:blipFill>
          <a:blip r:embed="rId4"/>
          <a:srcRect/>
          <a:stretch>
            <a:fillRect/>
          </a:stretch>
        </p:blipFill>
        <p:spPr bwMode="auto">
          <a:xfrm>
            <a:off x="1042988" y="1152525"/>
            <a:ext cx="6842125" cy="4940300"/>
          </a:xfrm>
          <a:prstGeom prst="rect">
            <a:avLst/>
          </a:prstGeom>
          <a:noFill/>
          <a:ln w="9525">
            <a:noFill/>
            <a:miter lim="800000"/>
            <a:headEnd/>
            <a:tailEnd/>
          </a:ln>
        </p:spPr>
      </p:pic>
      <p:sp>
        <p:nvSpPr>
          <p:cNvPr id="50179" name="ZoneTexte 10"/>
          <p:cNvSpPr txBox="1">
            <a:spLocks noChangeArrowheads="1"/>
          </p:cNvSpPr>
          <p:nvPr/>
        </p:nvSpPr>
        <p:spPr bwMode="auto">
          <a:xfrm>
            <a:off x="1116013" y="1104900"/>
            <a:ext cx="3889375" cy="307975"/>
          </a:xfrm>
          <a:prstGeom prst="rect">
            <a:avLst/>
          </a:prstGeom>
          <a:noFill/>
          <a:ln w="9525">
            <a:noFill/>
            <a:miter lim="800000"/>
            <a:headEnd/>
            <a:tailEnd/>
          </a:ln>
        </p:spPr>
        <p:txBody>
          <a:bodyPr>
            <a:spAutoFit/>
          </a:bodyPr>
          <a:lstStyle/>
          <a:p>
            <a:r>
              <a:rPr lang="fr-FR" sz="1400" b="1">
                <a:solidFill>
                  <a:schemeClr val="bg1"/>
                </a:solidFill>
                <a:latin typeface="MS PGothic"/>
                <a:ea typeface="MS PGothic"/>
                <a:cs typeface="Arial" charset="0"/>
              </a:rPr>
              <a:t>Un musée ancien, du type « Louvre »</a:t>
            </a:r>
            <a:endParaRPr lang="fr-FR" sz="1400" b="1">
              <a:solidFill>
                <a:schemeClr val="bg1"/>
              </a:solidFill>
              <a:latin typeface="Corbel" pitchFamily="34" charset="0"/>
              <a:ea typeface="MS PGothic"/>
              <a:cs typeface="Arial" charset="0"/>
            </a:endParaRPr>
          </a:p>
        </p:txBody>
      </p:sp>
      <p:cxnSp>
        <p:nvCxnSpPr>
          <p:cNvPr id="13" name="Connecteur droit 12"/>
          <p:cNvCxnSpPr/>
          <p:nvPr/>
        </p:nvCxnSpPr>
        <p:spPr>
          <a:xfrm rot="16200000" flipH="1">
            <a:off x="2267744" y="1629569"/>
            <a:ext cx="720725" cy="287337"/>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ZoneTexte 13"/>
          <p:cNvSpPr txBox="1">
            <a:spLocks noChangeArrowheads="1"/>
          </p:cNvSpPr>
          <p:nvPr/>
        </p:nvSpPr>
        <p:spPr bwMode="auto">
          <a:xfrm>
            <a:off x="4313238" y="1090613"/>
            <a:ext cx="3887787" cy="307975"/>
          </a:xfrm>
          <a:prstGeom prst="rect">
            <a:avLst/>
          </a:prstGeom>
          <a:noFill/>
          <a:ln w="9525">
            <a:noFill/>
            <a:miter lim="800000"/>
            <a:headEnd/>
            <a:tailEnd/>
          </a:ln>
        </p:spPr>
        <p:txBody>
          <a:bodyPr>
            <a:spAutoFit/>
          </a:bodyPr>
          <a:lstStyle/>
          <a:p>
            <a:r>
              <a:rPr lang="fr-FR" sz="1400">
                <a:solidFill>
                  <a:schemeClr val="bg1"/>
                </a:solidFill>
                <a:latin typeface="MS PGothic"/>
                <a:ea typeface="MS PGothic"/>
                <a:cs typeface="Arial" charset="0"/>
              </a:rPr>
              <a:t>Un musée contemporain, type « Beaubourg »</a:t>
            </a:r>
            <a:endParaRPr lang="fr-FR" sz="1400">
              <a:solidFill>
                <a:schemeClr val="bg1"/>
              </a:solidFill>
              <a:latin typeface="Corbel" pitchFamily="34" charset="0"/>
              <a:ea typeface="MS PGothic"/>
              <a:cs typeface="Arial" charset="0"/>
            </a:endParaRPr>
          </a:p>
        </p:txBody>
      </p:sp>
      <p:cxnSp>
        <p:nvCxnSpPr>
          <p:cNvPr id="19" name="Connecteur droit 18"/>
          <p:cNvCxnSpPr/>
          <p:nvPr/>
        </p:nvCxnSpPr>
        <p:spPr>
          <a:xfrm>
            <a:off x="5148263" y="1341438"/>
            <a:ext cx="576262" cy="503237"/>
          </a:xfrm>
          <a:prstGeom prst="line">
            <a:avLst/>
          </a:prstGeom>
        </p:spPr>
        <p:style>
          <a:lnRef idx="1">
            <a:schemeClr val="accent1"/>
          </a:lnRef>
          <a:fillRef idx="0">
            <a:schemeClr val="accent1"/>
          </a:fillRef>
          <a:effectRef idx="0">
            <a:schemeClr val="accent1"/>
          </a:effectRef>
          <a:fontRef idx="minor">
            <a:schemeClr val="tx1"/>
          </a:fontRef>
        </p:style>
      </p:cxnSp>
      <p:sp>
        <p:nvSpPr>
          <p:cNvPr id="50183" name="ZoneTexte 19"/>
          <p:cNvSpPr txBox="1">
            <a:spLocks noChangeArrowheads="1"/>
          </p:cNvSpPr>
          <p:nvPr/>
        </p:nvSpPr>
        <p:spPr bwMode="auto">
          <a:xfrm>
            <a:off x="1114425" y="5589588"/>
            <a:ext cx="3716338" cy="522287"/>
          </a:xfrm>
          <a:prstGeom prst="rect">
            <a:avLst/>
          </a:prstGeom>
          <a:noFill/>
          <a:ln w="9525">
            <a:noFill/>
            <a:miter lim="800000"/>
            <a:headEnd/>
            <a:tailEnd/>
          </a:ln>
        </p:spPr>
        <p:txBody>
          <a:bodyPr>
            <a:spAutoFit/>
          </a:bodyPr>
          <a:lstStyle/>
          <a:p>
            <a:r>
              <a:rPr lang="fr-FR" sz="1400">
                <a:solidFill>
                  <a:schemeClr val="bg1"/>
                </a:solidFill>
                <a:latin typeface="MS PGothic"/>
                <a:ea typeface="MS PGothic"/>
                <a:cs typeface="Arial" charset="0"/>
              </a:rPr>
              <a:t>Un musée ancien, type « Rodin » :</a:t>
            </a:r>
            <a:br>
              <a:rPr lang="fr-FR" sz="1400">
                <a:solidFill>
                  <a:schemeClr val="bg1"/>
                </a:solidFill>
                <a:latin typeface="MS PGothic"/>
                <a:ea typeface="MS PGothic"/>
                <a:cs typeface="Arial" charset="0"/>
              </a:rPr>
            </a:br>
            <a:r>
              <a:rPr lang="fr-FR" sz="1400">
                <a:solidFill>
                  <a:schemeClr val="bg1"/>
                </a:solidFill>
                <a:latin typeface="MS PGothic"/>
                <a:ea typeface="MS PGothic"/>
                <a:cs typeface="Arial" charset="0"/>
              </a:rPr>
              <a:t>intérieurs et extérieurs (jardins)</a:t>
            </a:r>
            <a:endParaRPr lang="fr-FR" sz="1400">
              <a:solidFill>
                <a:schemeClr val="bg1"/>
              </a:solidFill>
              <a:latin typeface="Corbel" pitchFamily="34" charset="0"/>
              <a:ea typeface="MS PGothic"/>
              <a:cs typeface="Arial" charset="0"/>
            </a:endParaRPr>
          </a:p>
        </p:txBody>
      </p:sp>
      <p:cxnSp>
        <p:nvCxnSpPr>
          <p:cNvPr id="22" name="Connecteur droit 21"/>
          <p:cNvCxnSpPr/>
          <p:nvPr/>
        </p:nvCxnSpPr>
        <p:spPr>
          <a:xfrm rot="5400000" flipH="1" flipV="1">
            <a:off x="2520157" y="5120481"/>
            <a:ext cx="935038" cy="288925"/>
          </a:xfrm>
          <a:prstGeom prst="line">
            <a:avLst/>
          </a:prstGeom>
        </p:spPr>
        <p:style>
          <a:lnRef idx="1">
            <a:schemeClr val="accent1"/>
          </a:lnRef>
          <a:fillRef idx="0">
            <a:schemeClr val="accent1"/>
          </a:fillRef>
          <a:effectRef idx="0">
            <a:schemeClr val="accent1"/>
          </a:effectRef>
          <a:fontRef idx="minor">
            <a:schemeClr val="tx1"/>
          </a:fontRef>
        </p:style>
      </p:cxnSp>
      <p:sp>
        <p:nvSpPr>
          <p:cNvPr id="50185" name="ZoneTexte 22"/>
          <p:cNvSpPr txBox="1">
            <a:spLocks noChangeArrowheads="1"/>
          </p:cNvSpPr>
          <p:nvPr/>
        </p:nvSpPr>
        <p:spPr bwMode="auto">
          <a:xfrm>
            <a:off x="5435600" y="5583238"/>
            <a:ext cx="2438400" cy="523875"/>
          </a:xfrm>
          <a:prstGeom prst="rect">
            <a:avLst/>
          </a:prstGeom>
          <a:noFill/>
          <a:ln w="9525">
            <a:noFill/>
            <a:miter lim="800000"/>
            <a:headEnd/>
            <a:tailEnd/>
          </a:ln>
        </p:spPr>
        <p:txBody>
          <a:bodyPr>
            <a:spAutoFit/>
          </a:bodyPr>
          <a:lstStyle/>
          <a:p>
            <a:pPr algn="r"/>
            <a:r>
              <a:rPr lang="fr-FR" sz="1400">
                <a:solidFill>
                  <a:schemeClr val="bg1"/>
                </a:solidFill>
                <a:latin typeface="MS PGothic"/>
                <a:ea typeface="MS PGothic"/>
                <a:cs typeface="Arial" charset="0"/>
              </a:rPr>
              <a:t>Un musée contemporain, </a:t>
            </a:r>
            <a:br>
              <a:rPr lang="fr-FR" sz="1400">
                <a:solidFill>
                  <a:schemeClr val="bg1"/>
                </a:solidFill>
                <a:latin typeface="MS PGothic"/>
                <a:ea typeface="MS PGothic"/>
                <a:cs typeface="Arial" charset="0"/>
              </a:rPr>
            </a:br>
            <a:r>
              <a:rPr lang="fr-FR" sz="1400">
                <a:solidFill>
                  <a:schemeClr val="bg1"/>
                </a:solidFill>
                <a:latin typeface="MS PGothic"/>
                <a:ea typeface="MS PGothic"/>
                <a:cs typeface="Arial" charset="0"/>
              </a:rPr>
              <a:t>du type « Branly »</a:t>
            </a:r>
            <a:endParaRPr lang="fr-FR" sz="1400">
              <a:solidFill>
                <a:schemeClr val="bg1"/>
              </a:solidFill>
              <a:latin typeface="Corbel" pitchFamily="34" charset="0"/>
              <a:ea typeface="MS PGothic"/>
              <a:cs typeface="Arial" charset="0"/>
            </a:endParaRPr>
          </a:p>
        </p:txBody>
      </p:sp>
      <p:cxnSp>
        <p:nvCxnSpPr>
          <p:cNvPr id="28" name="Connecteur droit 27"/>
          <p:cNvCxnSpPr>
            <a:stCxn id="50185" idx="0"/>
          </p:cNvCxnSpPr>
          <p:nvPr/>
        </p:nvCxnSpPr>
        <p:spPr>
          <a:xfrm rot="16200000" flipV="1">
            <a:off x="6156325" y="5084763"/>
            <a:ext cx="858838" cy="138112"/>
          </a:xfrm>
          <a:prstGeom prst="line">
            <a:avLst/>
          </a:prstGeom>
        </p:spPr>
        <p:style>
          <a:lnRef idx="1">
            <a:schemeClr val="accent1"/>
          </a:lnRef>
          <a:fillRef idx="0">
            <a:schemeClr val="accent1"/>
          </a:fillRef>
          <a:effectRef idx="0">
            <a:schemeClr val="accent1"/>
          </a:effectRef>
          <a:fontRef idx="minor">
            <a:schemeClr val="tx1"/>
          </a:fontRef>
        </p:style>
      </p:cxnSp>
      <p:sp>
        <p:nvSpPr>
          <p:cNvPr id="24"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sp>
        <p:nvSpPr>
          <p:cNvPr id="50188" name="ZoneTexte 20"/>
          <p:cNvSpPr txBox="1">
            <a:spLocks noChangeArrowheads="1"/>
          </p:cNvSpPr>
          <p:nvPr/>
        </p:nvSpPr>
        <p:spPr bwMode="auto">
          <a:xfrm>
            <a:off x="1130300" y="1349375"/>
            <a:ext cx="3887788" cy="307975"/>
          </a:xfrm>
          <a:prstGeom prst="rect">
            <a:avLst/>
          </a:prstGeom>
          <a:noFill/>
          <a:ln w="9525">
            <a:noFill/>
            <a:miter lim="800000"/>
            <a:headEnd/>
            <a:tailEnd/>
          </a:ln>
        </p:spPr>
        <p:txBody>
          <a:bodyPr>
            <a:spAutoFit/>
          </a:bodyPr>
          <a:lstStyle/>
          <a:p>
            <a:r>
              <a:rPr lang="fr-FR" sz="1400" b="1">
                <a:solidFill>
                  <a:srgbClr val="FF0000"/>
                </a:solidFill>
                <a:latin typeface="MS PGothic"/>
                <a:ea typeface="MS PGothic"/>
                <a:cs typeface="Arial" charset="0"/>
              </a:rPr>
              <a:t>SELECTION</a:t>
            </a:r>
            <a:endParaRPr lang="fr-FR" sz="1400" b="1">
              <a:solidFill>
                <a:srgbClr val="FF0000"/>
              </a:solidFill>
              <a:latin typeface="Corbel" pitchFamily="34" charset="0"/>
              <a:ea typeface="MS PGothic"/>
              <a:cs typeface="Arial" charset="0"/>
            </a:endParaRPr>
          </a:p>
        </p:txBody>
      </p:sp>
      <p:cxnSp>
        <p:nvCxnSpPr>
          <p:cNvPr id="25" name="Connecteur droit 24"/>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0"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cxnSp>
        <p:nvCxnSpPr>
          <p:cNvPr id="33" name="Connecteur droit 32"/>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23AE183-B14E-4319-8F22-EEA4E30566A2}" type="slidenum">
              <a:rPr lang="fr-FR"/>
              <a:pPr fontAlgn="base">
                <a:spcBef>
                  <a:spcPct val="0"/>
                </a:spcBef>
                <a:spcAft>
                  <a:spcPct val="0"/>
                </a:spcAft>
              </a:pPr>
              <a:t>19</a:t>
            </a:fld>
            <a:endParaRPr lang="fr-FR"/>
          </a:p>
        </p:txBody>
      </p:sp>
      <p:pic>
        <p:nvPicPr>
          <p:cNvPr id="52226" name="Picture 2" descr="D:\projets\0_index_3D\01_applis\04_prospection\charles_decouessin\projets\sycomore\audioguide\story-boards\finalisés\babin_mobile\babin_global\01-PG0-perso.jpg"/>
          <p:cNvPicPr>
            <a:picLocks noChangeAspect="1" noChangeArrowheads="1"/>
          </p:cNvPicPr>
          <p:nvPr/>
        </p:nvPicPr>
        <p:blipFill>
          <a:blip r:embed="rId4"/>
          <a:srcRect/>
          <a:stretch>
            <a:fillRect/>
          </a:stretch>
        </p:blipFill>
        <p:spPr bwMode="auto">
          <a:xfrm>
            <a:off x="639763" y="1355725"/>
            <a:ext cx="3787775" cy="2840038"/>
          </a:xfrm>
          <a:prstGeom prst="rect">
            <a:avLst/>
          </a:prstGeom>
          <a:noFill/>
          <a:ln w="9525">
            <a:noFill/>
            <a:miter lim="800000"/>
            <a:headEnd/>
            <a:tailEnd/>
          </a:ln>
        </p:spPr>
      </p:pic>
      <p:sp>
        <p:nvSpPr>
          <p:cNvPr id="19" name="ZoneTexte 18"/>
          <p:cNvSpPr txBox="1"/>
          <p:nvPr/>
        </p:nvSpPr>
        <p:spPr>
          <a:xfrm>
            <a:off x="4787900" y="4221163"/>
            <a:ext cx="4032250" cy="1878012"/>
          </a:xfrm>
          <a:prstGeom prst="rect">
            <a:avLst/>
          </a:prstGeom>
          <a:noFill/>
        </p:spPr>
        <p:txBody>
          <a:bodyPr>
            <a:spAutoFit/>
          </a:bodyPr>
          <a:lstStyle/>
          <a:p>
            <a:pPr fontAlgn="auto">
              <a:spcBef>
                <a:spcPts val="0"/>
              </a:spcBef>
              <a:spcAft>
                <a:spcPts val="0"/>
              </a:spcAft>
              <a:defRPr/>
            </a:pPr>
            <a:r>
              <a:rPr lang="fr-FR" sz="1400" dirty="0">
                <a:latin typeface="MS PGothic" pitchFamily="34" charset="-128"/>
                <a:ea typeface="MS PGothic" pitchFamily="34" charset="-128"/>
                <a:cs typeface="Arial" pitchFamily="34" charset="0"/>
              </a:rPr>
              <a:t>Le visiteur accède d’abord à un plan global du musée en 2D qui lui permet de choisir la zone qui l’intéresse (Plan général - PG). </a:t>
            </a:r>
            <a:br>
              <a:rPr lang="fr-FR" sz="1400" dirty="0">
                <a:latin typeface="MS PGothic" pitchFamily="34" charset="-128"/>
                <a:ea typeface="MS PGothic" pitchFamily="34" charset="-128"/>
                <a:cs typeface="Arial" pitchFamily="34" charset="0"/>
              </a:rPr>
            </a:br>
            <a:r>
              <a:rPr lang="fr-FR" sz="400" dirty="0">
                <a:latin typeface="MS PGothic" pitchFamily="34" charset="-128"/>
                <a:ea typeface="MS PGothic" pitchFamily="34" charset="-128"/>
                <a:cs typeface="Arial" pitchFamily="34" charset="0"/>
              </a:rPr>
              <a:t/>
            </a:r>
            <a:br>
              <a:rPr lang="fr-FR" sz="400" dirty="0">
                <a:latin typeface="MS PGothic" pitchFamily="34" charset="-128"/>
                <a:ea typeface="MS PGothic" pitchFamily="34" charset="-128"/>
                <a:cs typeface="Arial" pitchFamily="34" charset="0"/>
              </a:rPr>
            </a:br>
            <a:r>
              <a:rPr lang="fr-FR" sz="1400" u="sng" dirty="0">
                <a:latin typeface="MS PGothic" pitchFamily="34" charset="-128"/>
                <a:ea typeface="MS PGothic" pitchFamily="34" charset="-128"/>
                <a:cs typeface="Arial" pitchFamily="34" charset="0"/>
              </a:rPr>
              <a:t>Nota :</a:t>
            </a:r>
            <a:r>
              <a:rPr lang="fr-FR" sz="1400" dirty="0">
                <a:latin typeface="MS PGothic" pitchFamily="34" charset="-128"/>
                <a:ea typeface="MS PGothic" pitchFamily="34" charset="-128"/>
                <a:cs typeface="Arial" pitchFamily="34" charset="0"/>
              </a:rPr>
              <a:t/>
            </a:r>
            <a:br>
              <a:rPr lang="fr-FR" sz="1400" dirty="0">
                <a:latin typeface="MS PGothic" pitchFamily="34" charset="-128"/>
                <a:ea typeface="MS PGothic" pitchFamily="34" charset="-128"/>
                <a:cs typeface="Arial" pitchFamily="34" charset="0"/>
              </a:rPr>
            </a:br>
            <a:r>
              <a:rPr lang="fr-FR" sz="1400" dirty="0">
                <a:latin typeface="MS PGothic" pitchFamily="34" charset="-128"/>
                <a:ea typeface="MS PGothic" pitchFamily="34" charset="-128"/>
                <a:cs typeface="Arial" pitchFamily="34" charset="0"/>
              </a:rPr>
              <a:t>Les quatre boutons situés en haut à D permettent d’afficher sur le plan la sortie, les WC, les aires de repos, les points d’information.</a:t>
            </a:r>
            <a:r>
              <a:rPr lang="fr-FR" sz="1400" dirty="0">
                <a:solidFill>
                  <a:schemeClr val="tx1">
                    <a:lumMod val="65000"/>
                  </a:schemeClr>
                </a:solidFill>
                <a:latin typeface="MS PGothic" pitchFamily="34" charset="-128"/>
                <a:ea typeface="MS PGothic" pitchFamily="34" charset="-128"/>
                <a:cs typeface="Arial" pitchFamily="34" charset="0"/>
              </a:rPr>
              <a:t/>
            </a:r>
            <a:br>
              <a:rPr lang="fr-FR" sz="1400" dirty="0">
                <a:solidFill>
                  <a:schemeClr val="tx1">
                    <a:lumMod val="65000"/>
                  </a:schemeClr>
                </a:solidFill>
                <a:latin typeface="MS PGothic" pitchFamily="34" charset="-128"/>
                <a:ea typeface="MS PGothic" pitchFamily="34" charset="-128"/>
                <a:cs typeface="Arial" pitchFamily="34" charset="0"/>
              </a:rPr>
            </a:br>
            <a:endParaRPr lang="fr-FR" sz="1400" dirty="0">
              <a:solidFill>
                <a:schemeClr val="tx1">
                  <a:lumMod val="65000"/>
                </a:schemeClr>
              </a:solidFill>
              <a:latin typeface="MS PGothic" pitchFamily="34" charset="-128"/>
              <a:ea typeface="MS PGothic" pitchFamily="34" charset="-128"/>
              <a:cs typeface="Arial" pitchFamily="34" charset="0"/>
            </a:endParaRPr>
          </a:p>
        </p:txBody>
      </p:sp>
      <p:sp>
        <p:nvSpPr>
          <p:cNvPr id="15"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17" name="Connecteur droit 1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22" name="Flèche droite rayée 21"/>
          <p:cNvSpPr/>
          <p:nvPr/>
        </p:nvSpPr>
        <p:spPr>
          <a:xfrm>
            <a:off x="4543425" y="2492375"/>
            <a:ext cx="288925" cy="215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52233" name="Picture 2" descr="D:\projets\0_index_3D\01_applis\04_prospection\charles_decouessin\projets\sycomore\audioguide\story-boards\finalisés\babin_mobile\babin_100914b\01-PG2.jpg"/>
          <p:cNvPicPr>
            <a:picLocks noChangeAspect="1" noChangeArrowheads="1"/>
          </p:cNvPicPr>
          <p:nvPr/>
        </p:nvPicPr>
        <p:blipFill>
          <a:blip r:embed="rId5"/>
          <a:srcRect/>
          <a:stretch>
            <a:fillRect/>
          </a:stretch>
        </p:blipFill>
        <p:spPr bwMode="auto">
          <a:xfrm>
            <a:off x="4838700" y="1343025"/>
            <a:ext cx="3759200" cy="2863850"/>
          </a:xfrm>
          <a:prstGeom prst="rect">
            <a:avLst/>
          </a:prstGeom>
          <a:noFill/>
          <a:ln w="9525">
            <a:noFill/>
            <a:miter lim="800000"/>
            <a:headEnd/>
            <a:tailEnd/>
          </a:ln>
        </p:spPr>
      </p:pic>
      <p:cxnSp>
        <p:nvCxnSpPr>
          <p:cNvPr id="28" name="Connecteur droit 27"/>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52235" name="ZoneTexte 30"/>
          <p:cNvSpPr txBox="1">
            <a:spLocks noChangeArrowheads="1"/>
          </p:cNvSpPr>
          <p:nvPr/>
        </p:nvSpPr>
        <p:spPr bwMode="auto">
          <a:xfrm>
            <a:off x="8243888" y="3943350"/>
            <a:ext cx="376237"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PG</a:t>
            </a:r>
          </a:p>
        </p:txBody>
      </p:sp>
    </p:spTree>
  </p:cSld>
  <p:clrMapOvr>
    <a:masterClrMapping/>
  </p:clrMapOvr>
  <p:transition>
    <p:zoom/>
    <p:sndAc>
      <p:stSnd>
        <p:snd r:embed="rId3"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628624"/>
            <a:ext cx="7772400" cy="371484"/>
          </a:xfrm>
        </p:spPr>
        <p:txBody>
          <a:bodyPr/>
          <a:lstStyle/>
          <a:p>
            <a:pPr fontAlgn="auto">
              <a:spcAft>
                <a:spcPts val="0"/>
              </a:spcAft>
              <a:defRPr/>
            </a:pPr>
            <a:r>
              <a:rPr lang="fr-FR" sz="2000" dirty="0" smtClean="0">
                <a:solidFill>
                  <a:srgbClr val="FF0000"/>
                </a:solidFill>
                <a:latin typeface="Comic Sans MS" pitchFamily="66" charset="0"/>
              </a:rPr>
              <a:t>PLATEFORME INDEX 3D</a:t>
            </a:r>
            <a:endParaRPr lang="fr-FR" sz="2000" dirty="0">
              <a:solidFill>
                <a:schemeClr val="tx1">
                  <a:lumMod val="75000"/>
                </a:schemeClr>
              </a:solidFill>
              <a:latin typeface="Comic Sans MS" pitchFamily="66" charset="0"/>
            </a:endParaRPr>
          </a:p>
        </p:txBody>
      </p:sp>
      <p:sp>
        <p:nvSpPr>
          <p:cNvPr id="17410"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E617747-EAA5-45EC-8DD9-BCFB93674CE6}" type="slidenum">
              <a:rPr lang="fr-FR"/>
              <a:pPr fontAlgn="base">
                <a:spcBef>
                  <a:spcPct val="0"/>
                </a:spcBef>
                <a:spcAft>
                  <a:spcPct val="0"/>
                </a:spcAft>
              </a:pPr>
              <a:t>2</a:t>
            </a:fld>
            <a:endParaRPr lang="fr-FR"/>
          </a:p>
        </p:txBody>
      </p:sp>
      <p:sp>
        <p:nvSpPr>
          <p:cNvPr id="14" name="Titre 1"/>
          <p:cNvSpPr txBox="1">
            <a:spLocks/>
          </p:cNvSpPr>
          <p:nvPr/>
        </p:nvSpPr>
        <p:spPr>
          <a:xfrm>
            <a:off x="943004" y="1198404"/>
            <a:ext cx="4700566" cy="357190"/>
          </a:xfrm>
          <a:prstGeom prst="rect">
            <a:avLst/>
          </a:prstGeom>
        </p:spPr>
        <p:txBody>
          <a:bodyPr/>
          <a:lstStyle/>
          <a:p>
            <a:pPr marR="9144" fontAlgn="auto">
              <a:spcAft>
                <a:spcPts val="0"/>
              </a:spcAft>
              <a:defRPr/>
            </a:pPr>
            <a:r>
              <a:rPr lang="fr-FR" sz="1400" dirty="0">
                <a:solidFill>
                  <a:schemeClr val="bg2">
                    <a:lumMod val="60000"/>
                    <a:lumOff val="40000"/>
                  </a:schemeClr>
                </a:solidFill>
                <a:effectLst>
                  <a:reflection blurRad="12700" stA="34000" endA="740" endPos="53000" dir="5400000" sy="-100000" algn="bl" rotWithShape="0"/>
                </a:effectLst>
                <a:latin typeface="Comic Sans MS" pitchFamily="66" charset="0"/>
                <a:ea typeface="+mj-ea"/>
                <a:cs typeface="Arial" pitchFamily="34" charset="0"/>
              </a:rPr>
              <a:t>Start-up portée par la Business Angel </a:t>
            </a:r>
            <a:r>
              <a:rPr lang="fr-FR" sz="1400" b="1"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PATMAZCOM</a:t>
            </a:r>
            <a:r>
              <a:rPr lang="fr-FR" sz="2000" b="1" dirty="0">
                <a:effectLst>
                  <a:reflection blurRad="12700" stA="34000" endA="740" endPos="53000" dir="5400000" sy="-100000" algn="bl" rotWithShape="0"/>
                </a:effectLst>
                <a:latin typeface="Arial Black" pitchFamily="34" charset="0"/>
                <a:ea typeface="+mj-ea"/>
                <a:cs typeface="Arial" pitchFamily="34" charset="0"/>
              </a:rPr>
              <a:t/>
            </a:r>
            <a:br>
              <a:rPr lang="fr-FR" sz="2000" b="1" dirty="0">
                <a:effectLst>
                  <a:reflection blurRad="12700" stA="34000" endA="740" endPos="53000" dir="5400000" sy="-100000" algn="bl" rotWithShape="0"/>
                </a:effectLst>
                <a:latin typeface="Arial Black" pitchFamily="34" charset="0"/>
                <a:ea typeface="+mj-ea"/>
                <a:cs typeface="Arial" pitchFamily="34" charset="0"/>
              </a:rPr>
            </a:br>
            <a:endParaRPr lang="fr-FR" b="1" dirty="0">
              <a:effectLst>
                <a:reflection blurRad="12700" stA="34000" endA="740" endPos="53000" dir="5400000" sy="-100000" algn="bl" rotWithShape="0"/>
              </a:effectLst>
              <a:latin typeface="Arial" pitchFamily="34" charset="0"/>
              <a:ea typeface="+mj-ea"/>
              <a:cs typeface="Arial" pitchFamily="34" charset="0"/>
            </a:endParaRPr>
          </a:p>
        </p:txBody>
      </p:sp>
      <p:sp>
        <p:nvSpPr>
          <p:cNvPr id="24" name="Titre 1"/>
          <p:cNvSpPr txBox="1">
            <a:spLocks/>
          </p:cNvSpPr>
          <p:nvPr/>
        </p:nvSpPr>
        <p:spPr>
          <a:xfrm>
            <a:off x="1341272" y="1882911"/>
            <a:ext cx="3357586" cy="642942"/>
          </a:xfrm>
          <a:prstGeom prst="rect">
            <a:avLst/>
          </a:prstGeom>
        </p:spPr>
        <p:txBody>
          <a:bodyPr/>
          <a:lstStyle/>
          <a:p>
            <a:pPr marR="9144" fontAlgn="auto">
              <a:spcAft>
                <a:spcPts val="0"/>
              </a:spcAft>
              <a:defRPr/>
            </a:pPr>
            <a:r>
              <a:rPr lang="fr-FR" sz="1200" dirty="0">
                <a:effectLst>
                  <a:reflection blurRad="12700" stA="34000" endA="740" endPos="53000" dir="5400000" sy="-100000" algn="bl" rotWithShape="0"/>
                </a:effectLst>
                <a:latin typeface="Comic Sans MS" pitchFamily="66" charset="0"/>
                <a:ea typeface="+mj-ea"/>
                <a:cs typeface="Arial" pitchFamily="34" charset="0"/>
              </a:rPr>
              <a:t>36, bd. de la Bastille</a:t>
            </a:r>
            <a:br>
              <a:rPr lang="fr-FR" sz="1200" dirty="0">
                <a:effectLst>
                  <a:reflection blurRad="12700" stA="34000" endA="740" endPos="53000" dir="5400000" sy="-100000" algn="bl" rotWithShape="0"/>
                </a:effectLst>
                <a:latin typeface="Comic Sans MS" pitchFamily="66" charset="0"/>
                <a:ea typeface="+mj-ea"/>
                <a:cs typeface="Arial" pitchFamily="34" charset="0"/>
              </a:rPr>
            </a:br>
            <a:r>
              <a:rPr lang="fr-FR" sz="1200" dirty="0">
                <a:effectLst>
                  <a:reflection blurRad="12700" stA="34000" endA="740" endPos="53000" dir="5400000" sy="-100000" algn="bl" rotWithShape="0"/>
                </a:effectLst>
                <a:latin typeface="Comic Sans MS" pitchFamily="66" charset="0"/>
                <a:ea typeface="+mj-ea"/>
                <a:cs typeface="Arial" pitchFamily="34" charset="0"/>
              </a:rPr>
              <a:t>75012 Paris</a:t>
            </a:r>
          </a:p>
          <a:p>
            <a:pPr marR="9144" fontAlgn="auto">
              <a:spcAft>
                <a:spcPts val="0"/>
              </a:spcAft>
              <a:defRPr/>
            </a:pPr>
            <a:r>
              <a:rPr lang="fr-FR" sz="1200" dirty="0">
                <a:effectLst>
                  <a:reflection blurRad="12700" stA="34000" endA="740" endPos="53000" dir="5400000" sy="-100000" algn="bl" rotWithShape="0"/>
                </a:effectLst>
                <a:latin typeface="Comic Sans MS" pitchFamily="66" charset="0"/>
                <a:ea typeface="+mj-ea"/>
                <a:cs typeface="Arial" pitchFamily="34" charset="0"/>
              </a:rPr>
              <a:t>Tél/Fax :   +33(0)1 43 47 </a:t>
            </a:r>
            <a:r>
              <a:rPr lang="fr-FR" sz="1200" dirty="0" err="1">
                <a:effectLst>
                  <a:reflection blurRad="12700" stA="34000" endA="740" endPos="53000" dir="5400000" sy="-100000" algn="bl" rotWithShape="0"/>
                </a:effectLst>
                <a:latin typeface="Comic Sans MS" pitchFamily="66" charset="0"/>
                <a:ea typeface="+mj-ea"/>
                <a:cs typeface="Arial" pitchFamily="34" charset="0"/>
              </a:rPr>
              <a:t>47</a:t>
            </a:r>
            <a:r>
              <a:rPr lang="fr-FR" sz="1200" dirty="0">
                <a:effectLst>
                  <a:reflection blurRad="12700" stA="34000" endA="740" endPos="53000" dir="5400000" sy="-100000" algn="bl" rotWithShape="0"/>
                </a:effectLst>
                <a:latin typeface="Comic Sans MS" pitchFamily="66" charset="0"/>
                <a:ea typeface="+mj-ea"/>
                <a:cs typeface="Arial" pitchFamily="34" charset="0"/>
              </a:rPr>
              <a:t> 44</a:t>
            </a:r>
            <a:r>
              <a:rPr lang="fr-FR" dirty="0">
                <a:effectLst>
                  <a:reflection blurRad="12700" stA="34000" endA="740" endPos="53000" dir="5400000" sy="-100000" algn="bl" rotWithShape="0"/>
                </a:effectLst>
                <a:latin typeface="Comic Sans MS" pitchFamily="66" charset="0"/>
                <a:ea typeface="+mj-ea"/>
                <a:cs typeface="Arial" pitchFamily="34" charset="0"/>
              </a:rPr>
              <a:t/>
            </a:r>
            <a:br>
              <a:rPr lang="fr-FR" dirty="0">
                <a:effectLst>
                  <a:reflection blurRad="12700" stA="34000" endA="740" endPos="53000" dir="5400000" sy="-100000" algn="bl" rotWithShape="0"/>
                </a:effectLst>
                <a:latin typeface="Comic Sans MS" pitchFamily="66" charset="0"/>
                <a:ea typeface="+mj-ea"/>
                <a:cs typeface="Arial" pitchFamily="34" charset="0"/>
              </a:rPr>
            </a:br>
            <a: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
            </a:r>
            <a:b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sp>
        <p:nvSpPr>
          <p:cNvPr id="17" name="Titre 1"/>
          <p:cNvSpPr txBox="1">
            <a:spLocks/>
          </p:cNvSpPr>
          <p:nvPr/>
        </p:nvSpPr>
        <p:spPr>
          <a:xfrm>
            <a:off x="943004" y="3243984"/>
            <a:ext cx="7772400" cy="1000132"/>
          </a:xfrm>
          <a:prstGeom prst="rect">
            <a:avLst/>
          </a:prstGeom>
        </p:spPr>
        <p:txBody>
          <a:bodyPr/>
          <a:lstStyle/>
          <a:p>
            <a:pPr marR="9144" fontAlgn="auto">
              <a:spcAft>
                <a:spcPts val="0"/>
              </a:spcAft>
              <a:defRPr/>
            </a:pPr>
            <a:r>
              <a:rPr lang="fr-FR" dirty="0">
                <a:effectLst>
                  <a:reflection blurRad="12700" stA="34000" endA="740" endPos="53000" dir="5400000" sy="-100000" algn="bl" rotWithShape="0"/>
                </a:effectLst>
                <a:latin typeface="Arial" pitchFamily="34" charset="0"/>
                <a:ea typeface="+mj-ea"/>
                <a:cs typeface="Arial" pitchFamily="34" charset="0"/>
              </a:rPr>
              <a:t>Conception d’outils de communication 3D grand public et professionnels, </a:t>
            </a:r>
            <a:br>
              <a:rPr lang="fr-FR" dirty="0">
                <a:effectLst>
                  <a:reflection blurRad="12700" stA="34000" endA="740" endPos="53000" dir="5400000" sy="-100000" algn="bl" rotWithShape="0"/>
                </a:effectLst>
                <a:latin typeface="Arial" pitchFamily="34" charset="0"/>
                <a:ea typeface="+mj-ea"/>
                <a:cs typeface="Arial" pitchFamily="34" charset="0"/>
              </a:rPr>
            </a:br>
            <a:r>
              <a:rPr lang="fr-FR" dirty="0">
                <a:effectLst>
                  <a:reflection blurRad="12700" stA="34000" endA="740" endPos="53000" dir="5400000" sy="-100000" algn="bl" rotWithShape="0"/>
                </a:effectLst>
                <a:latin typeface="Arial" pitchFamily="34" charset="0"/>
                <a:ea typeface="+mj-ea"/>
                <a:cs typeface="Arial" pitchFamily="34" charset="0"/>
              </a:rPr>
              <a:t>en particulier, </a:t>
            </a: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a:t>
            </a:r>
            <a:r>
              <a:rPr lang="fr-FR" dirty="0">
                <a:effectLst>
                  <a:reflection blurRad="12700" stA="34000" endA="740" endPos="53000" dir="5400000" sy="-100000" algn="bl" rotWithShape="0"/>
                </a:effectLst>
                <a:latin typeface="Arial" pitchFamily="34" charset="0"/>
                <a:cs typeface="Arial" pitchFamily="34" charset="0"/>
              </a:rPr>
              <a:t>, un nouvel outil 3D de visualisation et de recherche , exportable sur Internet.</a:t>
            </a:r>
            <a:r>
              <a:rPr lang="fr-FR"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
            </a:r>
            <a:br>
              <a:rPr lang="fr-FR"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sp>
        <p:nvSpPr>
          <p:cNvPr id="13" name="Titre 1"/>
          <p:cNvSpPr txBox="1">
            <a:spLocks/>
          </p:cNvSpPr>
          <p:nvPr/>
        </p:nvSpPr>
        <p:spPr>
          <a:xfrm>
            <a:off x="942517" y="4458430"/>
            <a:ext cx="3057492" cy="1285884"/>
          </a:xfrm>
          <a:prstGeom prst="rect">
            <a:avLst/>
          </a:prstGeom>
        </p:spPr>
        <p:txBody>
          <a:bodyPr/>
          <a:lstStyle/>
          <a:p>
            <a:pPr marR="9144" fontAlgn="auto">
              <a:spcAft>
                <a:spcPts val="0"/>
              </a:spcAft>
              <a:buFont typeface="Arial" pitchFamily="34" charset="0"/>
              <a:buChar char="•"/>
              <a:defRPr/>
            </a:pPr>
            <a:r>
              <a:rPr lang="fr-FR" sz="1400" dirty="0">
                <a:effectLst>
                  <a:reflection blurRad="12700" stA="34000" endA="740" endPos="53000" dir="5400000" sy="-100000" algn="bl" rotWithShape="0"/>
                </a:effectLst>
                <a:latin typeface="Comic Sans MS" pitchFamily="66" charset="0"/>
                <a:ea typeface="+mj-ea"/>
                <a:cs typeface="Arial" pitchFamily="34" charset="0"/>
              </a:rPr>
              <a:t> Brevet français n° F. 04-11940</a:t>
            </a:r>
          </a:p>
          <a:p>
            <a:pPr marR="9144" fontAlgn="auto">
              <a:spcAft>
                <a:spcPts val="0"/>
              </a:spcAft>
              <a:buFont typeface="Arial" pitchFamily="34" charset="0"/>
              <a:buChar char="•"/>
              <a:defRPr/>
            </a:pPr>
            <a:r>
              <a:rPr lang="fr-FR" sz="1400" dirty="0">
                <a:effectLst>
                  <a:reflection blurRad="12700" stA="34000" endA="740" endPos="53000" dir="5400000" sy="-100000" algn="bl" rotWithShape="0"/>
                </a:effectLst>
                <a:latin typeface="Comic Sans MS" pitchFamily="66" charset="0"/>
                <a:ea typeface="+mj-ea"/>
                <a:cs typeface="Arial" pitchFamily="34" charset="0"/>
              </a:rPr>
              <a:t> Marques déposées :</a:t>
            </a:r>
          </a:p>
          <a:p>
            <a:pPr marR="9144" lvl="1" fontAlgn="auto">
              <a:spcAft>
                <a:spcPts val="0"/>
              </a:spcAft>
              <a:buFont typeface="Wingdings" pitchFamily="2" charset="2"/>
              <a:buChar char="ü"/>
              <a:defRPr/>
            </a:pPr>
            <a:r>
              <a:rPr lang="fr-FR" sz="1400" dirty="0">
                <a:effectLst>
                  <a:reflection blurRad="12700" stA="34000" endA="740" endPos="53000" dir="5400000" sy="-100000" algn="bl" rotWithShape="0"/>
                </a:effectLst>
                <a:latin typeface="Comic Sans MS" pitchFamily="66" charset="0"/>
                <a:ea typeface="+mj-ea"/>
                <a:cs typeface="Arial" pitchFamily="34" charset="0"/>
              </a:rPr>
              <a:t> INDEX 3D </a:t>
            </a:r>
            <a:r>
              <a:rPr lang="fr-FR" sz="1400" dirty="0">
                <a:latin typeface="Courier New" pitchFamily="49" charset="0"/>
                <a:cs typeface="Courier New" pitchFamily="49" charset="0"/>
              </a:rPr>
              <a:t>®</a:t>
            </a:r>
            <a:r>
              <a:rPr lang="fr-FR" sz="1400" dirty="0">
                <a:effectLst>
                  <a:reflection blurRad="12700" stA="34000" endA="740" endPos="53000" dir="5400000" sy="-100000" algn="bl" rotWithShape="0"/>
                </a:effectLst>
                <a:latin typeface="Comic Sans MS" pitchFamily="66" charset="0"/>
                <a:ea typeface="+mj-ea"/>
                <a:cs typeface="Arial" pitchFamily="34" charset="0"/>
              </a:rPr>
              <a:t>,</a:t>
            </a:r>
          </a:p>
          <a:p>
            <a:pPr marR="9144" lvl="1" fontAlgn="auto">
              <a:spcAft>
                <a:spcPts val="0"/>
              </a:spcAft>
              <a:buFont typeface="Wingdings" pitchFamily="2" charset="2"/>
              <a:buChar char="ü"/>
              <a:defRPr/>
            </a:pPr>
            <a:r>
              <a:rPr lang="fr-FR" sz="1400" dirty="0">
                <a:effectLst>
                  <a:reflection blurRad="12700" stA="34000" endA="740" endPos="53000" dir="5400000" sy="-100000" algn="bl" rotWithShape="0"/>
                </a:effectLst>
                <a:latin typeface="Comic Sans MS" pitchFamily="66" charset="0"/>
                <a:ea typeface="+mj-ea"/>
                <a:cs typeface="Arial" pitchFamily="34" charset="0"/>
              </a:rPr>
              <a:t>Street </a:t>
            </a:r>
            <a:r>
              <a:rPr lang="fr-FR" sz="1400" dirty="0" err="1">
                <a:effectLst>
                  <a:reflection blurRad="12700" stA="34000" endA="740" endPos="53000" dir="5400000" sy="-100000" algn="bl" rotWithShape="0"/>
                </a:effectLst>
                <a:latin typeface="Comic Sans MS" pitchFamily="66" charset="0"/>
                <a:ea typeface="+mj-ea"/>
                <a:cs typeface="Arial" pitchFamily="34" charset="0"/>
              </a:rPr>
              <a:t>Walk</a:t>
            </a:r>
            <a:r>
              <a:rPr lang="fr-FR" sz="1400" dirty="0">
                <a:effectLst>
                  <a:reflection blurRad="12700" stA="34000" endA="740" endPos="53000" dir="5400000" sy="-100000" algn="bl" rotWithShape="0"/>
                </a:effectLst>
                <a:latin typeface="Comic Sans MS" pitchFamily="66" charset="0"/>
                <a:ea typeface="+mj-ea"/>
                <a:cs typeface="Arial" pitchFamily="34" charset="0"/>
              </a:rPr>
              <a:t> </a:t>
            </a:r>
            <a:r>
              <a:rPr lang="fr-FR" sz="1400" dirty="0">
                <a:latin typeface="Courier New" pitchFamily="49" charset="0"/>
                <a:cs typeface="Courier New" pitchFamily="49" charset="0"/>
              </a:rPr>
              <a:t>®</a:t>
            </a:r>
            <a:r>
              <a:rPr lang="fr-FR" sz="1400" dirty="0">
                <a:effectLst>
                  <a:reflection blurRad="12700" stA="34000" endA="740" endPos="53000" dir="5400000" sy="-100000" algn="bl" rotWithShape="0"/>
                </a:effectLst>
                <a:latin typeface="Comic Sans MS" pitchFamily="66" charset="0"/>
                <a:ea typeface="+mj-ea"/>
                <a:cs typeface="Arial" pitchFamily="34" charset="0"/>
              </a:rPr>
              <a:t>,</a:t>
            </a:r>
          </a:p>
          <a:p>
            <a:pPr marR="9144" lvl="1" fontAlgn="auto">
              <a:spcAft>
                <a:spcPts val="0"/>
              </a:spcAft>
              <a:buFont typeface="Wingdings" pitchFamily="2" charset="2"/>
              <a:buChar char="ü"/>
              <a:defRPr/>
            </a:pPr>
            <a:r>
              <a:rPr lang="fr-FR" sz="1400" dirty="0">
                <a:effectLst>
                  <a:reflection blurRad="12700" stA="34000" endA="740" endPos="53000" dir="5400000" sy="-100000" algn="bl" rotWithShape="0"/>
                </a:effectLst>
                <a:latin typeface="Comic Sans MS" pitchFamily="66" charset="0"/>
                <a:ea typeface="+mj-ea"/>
                <a:cs typeface="Arial" pitchFamily="34" charset="0"/>
              </a:rPr>
              <a:t> 3D </a:t>
            </a:r>
            <a:r>
              <a:rPr lang="fr-FR" sz="1400" dirty="0" err="1">
                <a:effectLst>
                  <a:reflection blurRad="12700" stA="34000" endA="740" endPos="53000" dir="5400000" sy="-100000" algn="bl" rotWithShape="0"/>
                </a:effectLst>
                <a:latin typeface="Comic Sans MS" pitchFamily="66" charset="0"/>
                <a:ea typeface="+mj-ea"/>
                <a:cs typeface="Arial" pitchFamily="34" charset="0"/>
              </a:rPr>
              <a:t>Museum</a:t>
            </a:r>
            <a:r>
              <a:rPr lang="fr-FR" sz="1400" dirty="0">
                <a:effectLst>
                  <a:reflection blurRad="12700" stA="34000" endA="740" endPos="53000" dir="5400000" sy="-100000" algn="bl" rotWithShape="0"/>
                </a:effectLst>
                <a:latin typeface="Comic Sans MS" pitchFamily="66" charset="0"/>
                <a:ea typeface="+mj-ea"/>
                <a:cs typeface="Arial" pitchFamily="34" charset="0"/>
              </a:rPr>
              <a:t> </a:t>
            </a:r>
            <a:r>
              <a:rPr lang="fr-FR" sz="1400" dirty="0">
                <a:latin typeface="Courier New" pitchFamily="49" charset="0"/>
                <a:cs typeface="Courier New" pitchFamily="49" charset="0"/>
              </a:rPr>
              <a:t>®</a:t>
            </a:r>
            <a:r>
              <a:rPr lang="fr-FR" sz="1400" dirty="0">
                <a:effectLst>
                  <a:reflection blurRad="12700" stA="34000" endA="740" endPos="53000" dir="5400000" sy="-100000" algn="bl" rotWithShape="0"/>
                </a:effectLst>
                <a:latin typeface="Comic Sans MS" pitchFamily="66" charset="0"/>
                <a:ea typeface="+mj-ea"/>
                <a:cs typeface="Arial" pitchFamily="34" charset="0"/>
              </a:rPr>
              <a:t>.</a:t>
            </a:r>
            <a:r>
              <a:rPr lang="fr-FR"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
            </a:r>
            <a:br>
              <a:rPr lang="fr-FR"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sp>
        <p:nvSpPr>
          <p:cNvPr id="15" name="Titre 1"/>
          <p:cNvSpPr txBox="1">
            <a:spLocks/>
          </p:cNvSpPr>
          <p:nvPr/>
        </p:nvSpPr>
        <p:spPr>
          <a:xfrm>
            <a:off x="942517" y="1525721"/>
            <a:ext cx="4700566" cy="357190"/>
          </a:xfrm>
          <a:prstGeom prst="rect">
            <a:avLst/>
          </a:prstGeom>
        </p:spPr>
        <p:txBody>
          <a:bodyPr/>
          <a:lstStyle/>
          <a:p>
            <a:pPr marR="9144" fontAlgn="auto">
              <a:spcAft>
                <a:spcPts val="0"/>
              </a:spcAft>
              <a:defRPr/>
            </a:pPr>
            <a:r>
              <a:rPr lang="fr-FR" sz="1400" dirty="0">
                <a:solidFill>
                  <a:schemeClr val="bg2">
                    <a:lumMod val="60000"/>
                    <a:lumOff val="40000"/>
                  </a:schemeClr>
                </a:solidFill>
                <a:effectLst>
                  <a:reflection blurRad="12700" stA="34000" endA="740" endPos="53000" dir="5400000" sy="-100000" algn="bl" rotWithShape="0"/>
                </a:effectLst>
                <a:latin typeface="Comic Sans MS" pitchFamily="66" charset="0"/>
                <a:ea typeface="+mj-ea"/>
                <a:cs typeface="Arial" pitchFamily="34" charset="0"/>
              </a:rPr>
              <a:t>Bureau d’études </a:t>
            </a:r>
            <a:r>
              <a:rPr lang="fr-FR" sz="1400" b="1" dirty="0">
                <a:solidFill>
                  <a:schemeClr val="tx1">
                    <a:lumMod val="75000"/>
                  </a:schemeClr>
                </a:solidFill>
                <a:effectLst>
                  <a:reflection blurRad="12700" stA="34000" endA="740" endPos="53000" dir="5400000" sy="-100000" algn="bl" rotWithShape="0"/>
                </a:effectLst>
                <a:latin typeface="Arial" pitchFamily="34" charset="0"/>
                <a:ea typeface="+mj-ea"/>
                <a:cs typeface="Arial" pitchFamily="34" charset="0"/>
              </a:rPr>
              <a:t>ARCHITECTURES MULTIMEDIA. Sarl</a:t>
            </a:r>
            <a:r>
              <a:rPr lang="fr-FR" sz="2000" b="1" dirty="0">
                <a:solidFill>
                  <a:schemeClr val="tx2"/>
                </a:solidFill>
                <a:effectLst>
                  <a:reflection blurRad="12700" stA="34000" endA="740" endPos="53000" dir="5400000" sy="-100000" algn="bl" rotWithShape="0"/>
                </a:effectLst>
                <a:latin typeface="Arial Black" pitchFamily="34" charset="0"/>
                <a:ea typeface="+mj-ea"/>
                <a:cs typeface="Arial" pitchFamily="34" charset="0"/>
              </a:rPr>
              <a:t/>
            </a:r>
            <a:br>
              <a:rPr lang="fr-FR" sz="2000" b="1" dirty="0">
                <a:solidFill>
                  <a:schemeClr val="tx2"/>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chemeClr val="tx2"/>
              </a:solidFill>
              <a:effectLst>
                <a:reflection blurRad="12700" stA="34000" endA="740" endPos="53000" dir="5400000" sy="-100000" algn="bl" rotWithShape="0"/>
              </a:effectLst>
              <a:latin typeface="Arial" pitchFamily="34" charset="0"/>
              <a:ea typeface="+mj-ea"/>
              <a:cs typeface="Arial" pitchFamily="34" charset="0"/>
            </a:endParaRPr>
          </a:p>
        </p:txBody>
      </p:sp>
      <p:cxnSp>
        <p:nvCxnSpPr>
          <p:cNvPr id="16" name="Connecteur droit 15"/>
          <p:cNvCxnSpPr/>
          <p:nvPr/>
        </p:nvCxnSpPr>
        <p:spPr>
          <a:xfrm>
            <a:off x="928688" y="4314825"/>
            <a:ext cx="7786687"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928688" y="3143250"/>
            <a:ext cx="7786687"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1329580" y="2555726"/>
            <a:ext cx="7028634" cy="301770"/>
          </a:xfrm>
          <a:prstGeom prst="rect">
            <a:avLst/>
          </a:prstGeom>
        </p:spPr>
        <p:txBody>
          <a:bodyPr/>
          <a:lstStyle/>
          <a:p>
            <a:pPr marR="9144" fontAlgn="auto">
              <a:spcAft>
                <a:spcPts val="0"/>
              </a:spcAft>
              <a:defRPr/>
            </a:pPr>
            <a:r>
              <a:rPr lang="fr-FR" sz="1000" b="1" dirty="0">
                <a:solidFill>
                  <a:schemeClr val="tx1">
                    <a:lumMod val="75000"/>
                  </a:schemeClr>
                </a:solidFill>
                <a:effectLst>
                  <a:reflection blurRad="12700" stA="34000" endA="740" endPos="53000" dir="5400000" sy="-100000" algn="bl" rotWithShape="0"/>
                </a:effectLst>
                <a:latin typeface="Arial" pitchFamily="34" charset="0"/>
                <a:cs typeface="Arial" pitchFamily="34" charset="0"/>
              </a:rPr>
              <a:t>ARCHITECTURES MULTIMEDIA </a:t>
            </a:r>
            <a:r>
              <a:rPr lang="fr-FR" sz="1200" dirty="0">
                <a:effectLst>
                  <a:reflection blurRad="12700" stA="34000" endA="740" endPos="53000" dir="5400000" sy="-100000" algn="bl" rotWithShape="0"/>
                </a:effectLst>
                <a:latin typeface="Comic Sans MS" pitchFamily="66" charset="0"/>
                <a:ea typeface="+mj-ea"/>
                <a:cs typeface="Arial" pitchFamily="34" charset="0"/>
              </a:rPr>
              <a:t> est membre de CAP DIGITAL</a:t>
            </a:r>
            <a:r>
              <a:rPr lang="fr-FR" dirty="0">
                <a:effectLst>
                  <a:reflection blurRad="12700" stA="34000" endA="740" endPos="53000" dir="5400000" sy="-100000" algn="bl" rotWithShape="0"/>
                </a:effectLst>
                <a:latin typeface="Comic Sans MS" pitchFamily="66" charset="0"/>
                <a:ea typeface="+mj-ea"/>
                <a:cs typeface="Arial" pitchFamily="34" charset="0"/>
              </a:rPr>
              <a:t/>
            </a:r>
            <a:br>
              <a:rPr lang="fr-FR" dirty="0">
                <a:effectLst>
                  <a:reflection blurRad="12700" stA="34000" endA="740" endPos="53000" dir="5400000" sy="-100000" algn="bl" rotWithShape="0"/>
                </a:effectLst>
                <a:latin typeface="Comic Sans MS" pitchFamily="66" charset="0"/>
                <a:ea typeface="+mj-ea"/>
                <a:cs typeface="Arial" pitchFamily="34" charset="0"/>
              </a:rPr>
            </a:br>
            <a: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
            </a:r>
            <a:b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pic>
        <p:nvPicPr>
          <p:cNvPr id="17419" name="Picture 2" descr="C:\Users\Philcoul\Desktop\00_présentation\medias\images\05_partenaires\capdigital.jpg"/>
          <p:cNvPicPr>
            <a:picLocks noChangeAspect="1" noChangeArrowheads="1"/>
          </p:cNvPicPr>
          <p:nvPr/>
        </p:nvPicPr>
        <p:blipFill>
          <a:blip r:embed="rId4"/>
          <a:srcRect/>
          <a:stretch>
            <a:fillRect/>
          </a:stretch>
        </p:blipFill>
        <p:spPr bwMode="auto">
          <a:xfrm>
            <a:off x="5643563" y="2459038"/>
            <a:ext cx="954087" cy="341312"/>
          </a:xfrm>
          <a:prstGeom prst="rect">
            <a:avLst/>
          </a:prstGeom>
          <a:noFill/>
          <a:ln w="9525">
            <a:noFill/>
            <a:miter lim="800000"/>
            <a:headEnd/>
            <a:tailEnd/>
          </a:ln>
        </p:spPr>
      </p:pic>
      <p:cxnSp>
        <p:nvCxnSpPr>
          <p:cNvPr id="23" name="Connecteur droit 22"/>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7" name="Connecteur droit 26"/>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9E7975A-B717-4062-B4B2-73577645BAF6}" type="slidenum">
              <a:rPr lang="fr-FR"/>
              <a:pPr fontAlgn="base">
                <a:spcBef>
                  <a:spcPct val="0"/>
                </a:spcBef>
                <a:spcAft>
                  <a:spcPct val="0"/>
                </a:spcAft>
              </a:pPr>
              <a:t>20</a:t>
            </a:fld>
            <a:endParaRPr lang="fr-FR"/>
          </a:p>
        </p:txBody>
      </p:sp>
      <p:sp>
        <p:nvSpPr>
          <p:cNvPr id="54274" name="ZoneTexte 14"/>
          <p:cNvSpPr txBox="1">
            <a:spLocks noChangeArrowheads="1"/>
          </p:cNvSpPr>
          <p:nvPr/>
        </p:nvSpPr>
        <p:spPr bwMode="auto">
          <a:xfrm>
            <a:off x="554038" y="4221163"/>
            <a:ext cx="4032250" cy="1816100"/>
          </a:xfrm>
          <a:prstGeom prst="rect">
            <a:avLst/>
          </a:prstGeom>
          <a:noFill/>
          <a:ln w="9525">
            <a:noFill/>
            <a:miter lim="800000"/>
            <a:headEnd/>
            <a:tailEnd/>
          </a:ln>
        </p:spPr>
        <p:txBody>
          <a:bodyPr>
            <a:spAutoFit/>
          </a:bodyPr>
          <a:lstStyle/>
          <a:p>
            <a:r>
              <a:rPr lang="fr-FR" sz="1400">
                <a:latin typeface="MS PGothic"/>
                <a:ea typeface="MS PGothic"/>
                <a:cs typeface="Arial" charset="0"/>
              </a:rPr>
              <a:t>Le visiteur est arrivé en PM, ce qui lui permet de se rapprocher de la zone sélectionnée ; une bille rouge apparaît et peut être déplacée avec le doigt sur l’écran afin de choisir le point de son choix. </a:t>
            </a:r>
            <a:br>
              <a:rPr lang="fr-FR" sz="1400">
                <a:latin typeface="MS PGothic"/>
                <a:ea typeface="MS PGothic"/>
                <a:cs typeface="Arial" charset="0"/>
              </a:rPr>
            </a:br>
            <a:r>
              <a:rPr lang="fr-FR" sz="1400">
                <a:latin typeface="MS PGothic"/>
                <a:ea typeface="MS PGothic"/>
                <a:cs typeface="Arial" charset="0"/>
              </a:rPr>
              <a:t>Un nouveau push sur la bille nous fera descendre au niveau du sol en plan rapproché (PR) face à l’œuvre correspondante. </a:t>
            </a:r>
            <a:br>
              <a:rPr lang="fr-FR" sz="1400">
                <a:latin typeface="MS PGothic"/>
                <a:ea typeface="MS PGothic"/>
                <a:cs typeface="Arial" charset="0"/>
              </a:rPr>
            </a:br>
            <a:endParaRPr lang="fr-FR" sz="1400">
              <a:latin typeface="MS PGothic"/>
              <a:ea typeface="MS PGothic"/>
              <a:cs typeface="Arial" charset="0"/>
            </a:endParaRPr>
          </a:p>
        </p:txBody>
      </p:sp>
      <p:pic>
        <p:nvPicPr>
          <p:cNvPr id="54275" name="Picture 2" descr="D:\projets\0_index_3D\01_applis\04_prospection\charles_decouessin\projets\sycomore\audioguide\story-boards\finalisés\babin_mobile\babin_100914b\02-PM1.jpg"/>
          <p:cNvPicPr>
            <a:picLocks noChangeAspect="1" noChangeArrowheads="1"/>
          </p:cNvPicPr>
          <p:nvPr/>
        </p:nvPicPr>
        <p:blipFill>
          <a:blip r:embed="rId4"/>
          <a:srcRect/>
          <a:stretch>
            <a:fillRect/>
          </a:stretch>
        </p:blipFill>
        <p:spPr bwMode="auto">
          <a:xfrm>
            <a:off x="638175" y="1355725"/>
            <a:ext cx="3789363" cy="2841625"/>
          </a:xfrm>
          <a:prstGeom prst="rect">
            <a:avLst/>
          </a:prstGeom>
          <a:noFill/>
          <a:ln w="9525">
            <a:noFill/>
            <a:miter lim="800000"/>
            <a:headEnd/>
            <a:tailEnd/>
          </a:ln>
        </p:spPr>
      </p:pic>
      <p:sp>
        <p:nvSpPr>
          <p:cNvPr id="13"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16" name="Connecteur droit 15"/>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22" name="Flèche droite rayée 21"/>
          <p:cNvSpPr/>
          <p:nvPr/>
        </p:nvSpPr>
        <p:spPr>
          <a:xfrm>
            <a:off x="4514850" y="2492375"/>
            <a:ext cx="287338" cy="215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281" name="ZoneTexte 23"/>
          <p:cNvSpPr txBox="1">
            <a:spLocks noChangeArrowheads="1"/>
          </p:cNvSpPr>
          <p:nvPr/>
        </p:nvSpPr>
        <p:spPr bwMode="auto">
          <a:xfrm>
            <a:off x="4787900" y="4221163"/>
            <a:ext cx="4032250" cy="1878012"/>
          </a:xfrm>
          <a:prstGeom prst="rect">
            <a:avLst/>
          </a:prstGeom>
          <a:noFill/>
          <a:ln w="9525">
            <a:noFill/>
            <a:miter lim="800000"/>
            <a:headEnd/>
            <a:tailEnd/>
          </a:ln>
        </p:spPr>
        <p:txBody>
          <a:bodyPr>
            <a:spAutoFit/>
          </a:bodyPr>
          <a:lstStyle/>
          <a:p>
            <a:r>
              <a:rPr lang="fr-FR" sz="1400">
                <a:latin typeface="MS PGothic"/>
                <a:ea typeface="MS PGothic"/>
                <a:cs typeface="Arial" charset="0"/>
              </a:rPr>
              <a:t>On se retrouve en PR et en vraie 3D, avec la possibilité de se promener en faisant un push sur le sol ou sur une oeuvre. </a:t>
            </a:r>
            <a:br>
              <a:rPr lang="fr-FR" sz="1400">
                <a:latin typeface="MS PGothic"/>
                <a:ea typeface="MS PGothic"/>
                <a:cs typeface="Arial" charset="0"/>
              </a:rPr>
            </a:br>
            <a:r>
              <a:rPr lang="fr-FR" sz="1400">
                <a:latin typeface="MS PGothic"/>
                <a:ea typeface="MS PGothic"/>
                <a:cs typeface="Arial" charset="0"/>
              </a:rPr>
              <a:t>Le bouton vert orné d’une loupe permet d’accéder à une </a:t>
            </a:r>
            <a:r>
              <a:rPr lang="fr-FR" sz="1400" b="1">
                <a:latin typeface="MS PGothic"/>
                <a:ea typeface="MS PGothic"/>
                <a:cs typeface="Arial" charset="0"/>
              </a:rPr>
              <a:t>recherche simplifiée</a:t>
            </a:r>
            <a:r>
              <a:rPr lang="fr-FR" sz="1400">
                <a:latin typeface="MS PGothic"/>
                <a:ea typeface="MS PGothic"/>
                <a:cs typeface="Arial" charset="0"/>
              </a:rPr>
              <a:t> en faisant un push sur celui-ci.</a:t>
            </a:r>
            <a:br>
              <a:rPr lang="fr-FR" sz="1400">
                <a:latin typeface="MS PGothic"/>
                <a:ea typeface="MS PGothic"/>
                <a:cs typeface="Arial" charset="0"/>
              </a:rPr>
            </a:br>
            <a:r>
              <a:rPr lang="fr-FR" sz="400">
                <a:latin typeface="MS PGothic"/>
                <a:ea typeface="MS PGothic"/>
                <a:cs typeface="Arial" charset="0"/>
              </a:rPr>
              <a:t/>
            </a:r>
            <a:br>
              <a:rPr lang="fr-FR" sz="400">
                <a:latin typeface="MS PGothic"/>
                <a:ea typeface="MS PGothic"/>
                <a:cs typeface="Arial" charset="0"/>
              </a:rPr>
            </a:br>
            <a:r>
              <a:rPr lang="fr-FR" sz="1400" u="sng">
                <a:latin typeface="MS PGothic"/>
                <a:ea typeface="MS PGothic"/>
                <a:cs typeface="Arial" charset="0"/>
              </a:rPr>
              <a:t>Nota : </a:t>
            </a:r>
            <a:br>
              <a:rPr lang="fr-FR" sz="1400" u="sng">
                <a:latin typeface="MS PGothic"/>
                <a:ea typeface="MS PGothic"/>
                <a:cs typeface="Arial" charset="0"/>
              </a:rPr>
            </a:br>
            <a:r>
              <a:rPr lang="fr-FR" sz="1400">
                <a:latin typeface="MS PGothic"/>
                <a:ea typeface="MS PGothic"/>
                <a:cs typeface="Arial" charset="0"/>
              </a:rPr>
              <a:t>Un mini-plan du PM apparaît en haut à droite </a:t>
            </a:r>
          </a:p>
        </p:txBody>
      </p:sp>
      <p:pic>
        <p:nvPicPr>
          <p:cNvPr id="54282" name="Picture 2" descr="D:\projets\0_index_3D\01_applis\04_prospection\charles_decouessin\projets\sycomore\audioguide\story-boards\finalisés\babin_mobile\babin_global\03-PR2.jpg"/>
          <p:cNvPicPr>
            <a:picLocks noChangeAspect="1" noChangeArrowheads="1"/>
          </p:cNvPicPr>
          <p:nvPr/>
        </p:nvPicPr>
        <p:blipFill>
          <a:blip r:embed="rId5"/>
          <a:srcRect/>
          <a:stretch>
            <a:fillRect/>
          </a:stretch>
        </p:blipFill>
        <p:spPr bwMode="auto">
          <a:xfrm>
            <a:off x="4860925" y="1355725"/>
            <a:ext cx="3800475" cy="2851150"/>
          </a:xfrm>
          <a:prstGeom prst="rect">
            <a:avLst/>
          </a:prstGeom>
          <a:noFill/>
          <a:ln w="9525">
            <a:noFill/>
            <a:miter lim="800000"/>
            <a:headEnd/>
            <a:tailEnd/>
          </a:ln>
        </p:spPr>
      </p:pic>
      <p:sp>
        <p:nvSpPr>
          <p:cNvPr id="54283" name="ZoneTexte 27"/>
          <p:cNvSpPr txBox="1">
            <a:spLocks noChangeArrowheads="1"/>
          </p:cNvSpPr>
          <p:nvPr/>
        </p:nvSpPr>
        <p:spPr bwMode="auto">
          <a:xfrm>
            <a:off x="8243888" y="3943350"/>
            <a:ext cx="376237"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PR</a:t>
            </a:r>
          </a:p>
        </p:txBody>
      </p:sp>
      <p:sp>
        <p:nvSpPr>
          <p:cNvPr id="54284" name="ZoneTexte 29"/>
          <p:cNvSpPr txBox="1">
            <a:spLocks noChangeArrowheads="1"/>
          </p:cNvSpPr>
          <p:nvPr/>
        </p:nvSpPr>
        <p:spPr bwMode="auto">
          <a:xfrm>
            <a:off x="4095750" y="3946525"/>
            <a:ext cx="400050"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PM</a:t>
            </a:r>
          </a:p>
        </p:txBody>
      </p:sp>
      <p:cxnSp>
        <p:nvCxnSpPr>
          <p:cNvPr id="31" name="Connecteur droit 30"/>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BA40B16-885A-47EF-831C-1660521B0AC2}" type="slidenum">
              <a:rPr lang="fr-FR"/>
              <a:pPr fontAlgn="base">
                <a:spcBef>
                  <a:spcPct val="0"/>
                </a:spcBef>
                <a:spcAft>
                  <a:spcPct val="0"/>
                </a:spcAft>
              </a:pPr>
              <a:t>21</a:t>
            </a:fld>
            <a:endParaRPr lang="fr-FR"/>
          </a:p>
        </p:txBody>
      </p:sp>
      <p:sp>
        <p:nvSpPr>
          <p:cNvPr id="15" name="ZoneTexte 14"/>
          <p:cNvSpPr txBox="1"/>
          <p:nvPr/>
        </p:nvSpPr>
        <p:spPr>
          <a:xfrm>
            <a:off x="554038" y="4221163"/>
            <a:ext cx="4032250" cy="1600200"/>
          </a:xfrm>
          <a:prstGeom prst="rect">
            <a:avLst/>
          </a:prstGeom>
          <a:noFill/>
        </p:spPr>
        <p:txBody>
          <a:bodyPr>
            <a:spAutoFit/>
          </a:bodyPr>
          <a:lstStyle/>
          <a:p>
            <a:pPr fontAlgn="auto">
              <a:spcBef>
                <a:spcPts val="0"/>
              </a:spcBef>
              <a:spcAft>
                <a:spcPts val="0"/>
              </a:spcAft>
              <a:defRPr/>
            </a:pPr>
            <a:r>
              <a:rPr lang="fr-FR" sz="1400" dirty="0">
                <a:latin typeface="MS PGothic" pitchFamily="34" charset="-128"/>
                <a:ea typeface="MS PGothic" pitchFamily="34" charset="-128"/>
                <a:cs typeface="Arial" pitchFamily="34" charset="0"/>
              </a:rPr>
              <a:t>Un push sur le bouton vert « Recherche », ouvre une mosaïque des principales images de la salle où l’on se trouve. Des flèches G et D permettent de passer à la mosaïque précédente ou suivante.</a:t>
            </a:r>
            <a:br>
              <a:rPr lang="fr-FR" sz="1400" dirty="0">
                <a:latin typeface="MS PGothic" pitchFamily="34" charset="-128"/>
                <a:ea typeface="MS PGothic" pitchFamily="34" charset="-128"/>
                <a:cs typeface="Arial" pitchFamily="34" charset="0"/>
              </a:rPr>
            </a:br>
            <a:r>
              <a:rPr lang="fr-FR" sz="1400" dirty="0">
                <a:latin typeface="MS PGothic" pitchFamily="34" charset="-128"/>
                <a:ea typeface="MS PGothic" pitchFamily="34" charset="-128"/>
                <a:cs typeface="Arial" pitchFamily="34" charset="0"/>
              </a:rPr>
              <a:t>Un champs apparaît sous les images afin de pouvoir affiner la recherche.</a:t>
            </a:r>
            <a:r>
              <a:rPr lang="fr-FR" sz="1400" dirty="0">
                <a:solidFill>
                  <a:schemeClr val="tx1">
                    <a:lumMod val="65000"/>
                  </a:schemeClr>
                </a:solidFill>
                <a:latin typeface="MS PGothic" pitchFamily="34" charset="-128"/>
                <a:ea typeface="MS PGothic" pitchFamily="34" charset="-128"/>
                <a:cs typeface="Arial" pitchFamily="34" charset="0"/>
              </a:rPr>
              <a:t/>
            </a:r>
            <a:br>
              <a:rPr lang="fr-FR" sz="1400" dirty="0">
                <a:solidFill>
                  <a:schemeClr val="tx1">
                    <a:lumMod val="65000"/>
                  </a:schemeClr>
                </a:solidFill>
                <a:latin typeface="MS PGothic" pitchFamily="34" charset="-128"/>
                <a:ea typeface="MS PGothic" pitchFamily="34" charset="-128"/>
                <a:cs typeface="Arial" pitchFamily="34" charset="0"/>
              </a:rPr>
            </a:br>
            <a:endParaRPr lang="fr-FR" sz="1400" dirty="0">
              <a:solidFill>
                <a:schemeClr val="tx1">
                  <a:lumMod val="65000"/>
                </a:schemeClr>
              </a:solidFill>
              <a:latin typeface="MS PGothic" pitchFamily="34" charset="-128"/>
              <a:ea typeface="MS PGothic" pitchFamily="34" charset="-128"/>
              <a:cs typeface="Arial" pitchFamily="34" charset="0"/>
            </a:endParaRPr>
          </a:p>
        </p:txBody>
      </p:sp>
      <p:sp>
        <p:nvSpPr>
          <p:cNvPr id="1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pic>
        <p:nvPicPr>
          <p:cNvPr id="56324" name="Picture 2" descr="D:\projets\0_index_3D\01_applis\04_prospection\charles_decouessin\projets\sycomore\audioguide\story-boards\finalisés\babin_mobile\babin_global\03d2-rech-crit.jpg"/>
          <p:cNvPicPr>
            <a:picLocks noChangeAspect="1" noChangeArrowheads="1"/>
          </p:cNvPicPr>
          <p:nvPr/>
        </p:nvPicPr>
        <p:blipFill>
          <a:blip r:embed="rId4"/>
          <a:srcRect/>
          <a:stretch>
            <a:fillRect/>
          </a:stretch>
        </p:blipFill>
        <p:spPr bwMode="auto">
          <a:xfrm>
            <a:off x="639763" y="1343025"/>
            <a:ext cx="3787775" cy="2840038"/>
          </a:xfrm>
          <a:prstGeom prst="rect">
            <a:avLst/>
          </a:prstGeom>
          <a:noFill/>
          <a:ln w="9525">
            <a:noFill/>
            <a:miter lim="800000"/>
            <a:headEnd/>
            <a:tailEnd/>
          </a:ln>
        </p:spPr>
      </p:pic>
      <p:sp>
        <p:nvSpPr>
          <p:cNvPr id="56325" name="ZoneTexte 22"/>
          <p:cNvSpPr txBox="1">
            <a:spLocks noChangeArrowheads="1"/>
          </p:cNvSpPr>
          <p:nvPr/>
        </p:nvSpPr>
        <p:spPr bwMode="auto">
          <a:xfrm>
            <a:off x="4787900" y="4221163"/>
            <a:ext cx="4032250" cy="954087"/>
          </a:xfrm>
          <a:prstGeom prst="rect">
            <a:avLst/>
          </a:prstGeom>
          <a:noFill/>
          <a:ln w="9525">
            <a:noFill/>
            <a:miter lim="800000"/>
            <a:headEnd/>
            <a:tailEnd/>
          </a:ln>
        </p:spPr>
        <p:txBody>
          <a:bodyPr>
            <a:spAutoFit/>
          </a:bodyPr>
          <a:lstStyle/>
          <a:p>
            <a:r>
              <a:rPr lang="fr-FR" sz="1400">
                <a:latin typeface="MS PGothic"/>
                <a:ea typeface="MS PGothic"/>
                <a:cs typeface="Arial" charset="0"/>
              </a:rPr>
              <a:t>Un petit carré rouge apparaît sur le PM, indiquant où est située cette œuvre dans la salle.</a:t>
            </a:r>
          </a:p>
          <a:p>
            <a:r>
              <a:rPr lang="fr-FR" sz="1400">
                <a:latin typeface="MS PGothic"/>
                <a:ea typeface="MS PGothic"/>
                <a:cs typeface="Arial" charset="0"/>
              </a:rPr>
              <a:t>En faisant un push sur ce point, la caméra descendra en PR face au tableau recherché.</a:t>
            </a:r>
          </a:p>
        </p:txBody>
      </p:sp>
      <p:pic>
        <p:nvPicPr>
          <p:cNvPr id="56326" name="Picture 4" descr="D:\projets\0_index_3D\01_applis\04_prospection\charles_decouessin\projets\sycomore\audioguide\story-boards\finalisés\babin_mobile\babin_global\03d3-situ-oeuvre.jpg"/>
          <p:cNvPicPr>
            <a:picLocks noChangeAspect="1" noChangeArrowheads="1"/>
          </p:cNvPicPr>
          <p:nvPr/>
        </p:nvPicPr>
        <p:blipFill>
          <a:blip r:embed="rId5"/>
          <a:srcRect/>
          <a:stretch>
            <a:fillRect/>
          </a:stretch>
        </p:blipFill>
        <p:spPr bwMode="auto">
          <a:xfrm>
            <a:off x="4875213" y="1341438"/>
            <a:ext cx="3800475" cy="2851150"/>
          </a:xfrm>
          <a:prstGeom prst="rect">
            <a:avLst/>
          </a:prstGeom>
          <a:noFill/>
          <a:ln w="9525">
            <a:noFill/>
            <a:miter lim="800000"/>
            <a:headEnd/>
            <a:tailEnd/>
          </a:ln>
        </p:spPr>
      </p:pic>
      <p:sp>
        <p:nvSpPr>
          <p:cNvPr id="56327" name="ZoneTexte 24"/>
          <p:cNvSpPr txBox="1">
            <a:spLocks noChangeArrowheads="1"/>
          </p:cNvSpPr>
          <p:nvPr/>
        </p:nvSpPr>
        <p:spPr bwMode="auto">
          <a:xfrm>
            <a:off x="8307388" y="3946525"/>
            <a:ext cx="400050"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PM</a:t>
            </a:r>
          </a:p>
        </p:txBody>
      </p:sp>
      <p:cxnSp>
        <p:nvCxnSpPr>
          <p:cNvPr id="32" name="Connecteur droit 31"/>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5"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Tree>
  </p:cSld>
  <p:clrMapOvr>
    <a:masterClrMapping/>
  </p:clrMapOvr>
  <p:transition>
    <p:zoom/>
    <p:sndAc>
      <p:stSnd>
        <p:snd r:embed="rId3"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Espace réservé du numéro de diapositive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BFACFF-470A-4A03-9DD2-67213470A39C}" type="slidenum">
              <a:rPr lang="fr-FR"/>
              <a:pPr fontAlgn="base">
                <a:spcBef>
                  <a:spcPct val="0"/>
                </a:spcBef>
                <a:spcAft>
                  <a:spcPct val="0"/>
                </a:spcAft>
              </a:pPr>
              <a:t>22</a:t>
            </a:fld>
            <a:endParaRPr lang="fr-FR"/>
          </a:p>
        </p:txBody>
      </p:sp>
      <p:sp>
        <p:nvSpPr>
          <p:cNvPr id="58370" name="ZoneTexte 17"/>
          <p:cNvSpPr txBox="1">
            <a:spLocks noChangeArrowheads="1"/>
          </p:cNvSpPr>
          <p:nvPr/>
        </p:nvSpPr>
        <p:spPr bwMode="auto">
          <a:xfrm>
            <a:off x="4787900" y="4221163"/>
            <a:ext cx="4032250" cy="954087"/>
          </a:xfrm>
          <a:prstGeom prst="rect">
            <a:avLst/>
          </a:prstGeom>
          <a:noFill/>
          <a:ln w="9525">
            <a:noFill/>
            <a:miter lim="800000"/>
            <a:headEnd/>
            <a:tailEnd/>
          </a:ln>
        </p:spPr>
        <p:txBody>
          <a:bodyPr>
            <a:spAutoFit/>
          </a:bodyPr>
          <a:lstStyle/>
          <a:p>
            <a:r>
              <a:rPr lang="fr-FR" sz="1400">
                <a:latin typeface="MS PGothic"/>
                <a:ea typeface="MS PGothic"/>
                <a:cs typeface="Arial" charset="0"/>
              </a:rPr>
              <a:t>Si l’on fait un push sur le tableau, un cartouche apparaît offrant la possibilité d’accéder à une visionneuse multimédia ou à une carte de visite interactive (CDVI). </a:t>
            </a:r>
          </a:p>
        </p:txBody>
      </p:sp>
      <p:sp>
        <p:nvSpPr>
          <p:cNvPr id="15" name="ZoneTexte 14"/>
          <p:cNvSpPr txBox="1"/>
          <p:nvPr/>
        </p:nvSpPr>
        <p:spPr>
          <a:xfrm>
            <a:off x="554038" y="4221163"/>
            <a:ext cx="4032250" cy="1169987"/>
          </a:xfrm>
          <a:prstGeom prst="rect">
            <a:avLst/>
          </a:prstGeom>
          <a:noFill/>
        </p:spPr>
        <p:txBody>
          <a:bodyPr>
            <a:spAutoFit/>
          </a:bodyPr>
          <a:lstStyle/>
          <a:p>
            <a:pPr fontAlgn="auto">
              <a:spcBef>
                <a:spcPts val="0"/>
              </a:spcBef>
              <a:spcAft>
                <a:spcPts val="0"/>
              </a:spcAft>
              <a:defRPr/>
            </a:pPr>
            <a:r>
              <a:rPr lang="fr-FR" sz="1400" dirty="0">
                <a:latin typeface="MS PGothic" pitchFamily="34" charset="-128"/>
                <a:ea typeface="MS PGothic" pitchFamily="34" charset="-128"/>
                <a:cs typeface="Arial" pitchFamily="34" charset="0"/>
              </a:rPr>
              <a:t>On arrive en PR, face à l’œuvre choisie dans la mosaïque de recherche d’images.</a:t>
            </a:r>
            <a:br>
              <a:rPr lang="fr-FR" sz="1400" dirty="0">
                <a:latin typeface="MS PGothic" pitchFamily="34" charset="-128"/>
                <a:ea typeface="MS PGothic" pitchFamily="34" charset="-128"/>
                <a:cs typeface="Arial" pitchFamily="34" charset="0"/>
              </a:rPr>
            </a:br>
            <a:r>
              <a:rPr lang="fr-FR" sz="1400" dirty="0">
                <a:latin typeface="MS PGothic" pitchFamily="34" charset="-128"/>
                <a:ea typeface="MS PGothic" pitchFamily="34" charset="-128"/>
                <a:cs typeface="Arial" pitchFamily="34" charset="0"/>
              </a:rPr>
              <a:t>Le visiteur repasse en mode « promenade » si il le désire.</a:t>
            </a:r>
            <a:r>
              <a:rPr lang="fr-FR" sz="1400" dirty="0">
                <a:solidFill>
                  <a:schemeClr val="tx1">
                    <a:lumMod val="65000"/>
                  </a:schemeClr>
                </a:solidFill>
                <a:latin typeface="MS PGothic" pitchFamily="34" charset="-128"/>
                <a:ea typeface="MS PGothic" pitchFamily="34" charset="-128"/>
                <a:cs typeface="Arial" pitchFamily="34" charset="0"/>
              </a:rPr>
              <a:t/>
            </a:r>
            <a:br>
              <a:rPr lang="fr-FR" sz="1400" dirty="0">
                <a:solidFill>
                  <a:schemeClr val="tx1">
                    <a:lumMod val="65000"/>
                  </a:schemeClr>
                </a:solidFill>
                <a:latin typeface="MS PGothic" pitchFamily="34" charset="-128"/>
                <a:ea typeface="MS PGothic" pitchFamily="34" charset="-128"/>
                <a:cs typeface="Arial" pitchFamily="34" charset="0"/>
              </a:rPr>
            </a:br>
            <a:endParaRPr lang="fr-FR" sz="1400" dirty="0">
              <a:solidFill>
                <a:schemeClr val="tx1">
                  <a:lumMod val="65000"/>
                </a:schemeClr>
              </a:solidFill>
              <a:latin typeface="MS PGothic" pitchFamily="34" charset="-128"/>
              <a:ea typeface="MS PGothic" pitchFamily="34" charset="-128"/>
              <a:cs typeface="Arial" pitchFamily="34" charset="0"/>
            </a:endParaRPr>
          </a:p>
        </p:txBody>
      </p:sp>
      <p:pic>
        <p:nvPicPr>
          <p:cNvPr id="58372" name="Picture 3" descr="D:\projets\0_index_3D\01_applis\04_prospection\charles_decouessin\projets\sycomore\audioguide\story-boards\finalisés\babin_mobile\babin_global\03-PR1b-cartouche-info.jpg"/>
          <p:cNvPicPr>
            <a:picLocks noChangeAspect="1" noChangeArrowheads="1"/>
          </p:cNvPicPr>
          <p:nvPr/>
        </p:nvPicPr>
        <p:blipFill>
          <a:blip r:embed="rId4"/>
          <a:srcRect/>
          <a:stretch>
            <a:fillRect/>
          </a:stretch>
        </p:blipFill>
        <p:spPr bwMode="auto">
          <a:xfrm>
            <a:off x="4875213" y="1341438"/>
            <a:ext cx="3840162" cy="2879725"/>
          </a:xfrm>
          <a:prstGeom prst="rect">
            <a:avLst/>
          </a:prstGeom>
          <a:noFill/>
          <a:ln w="9525">
            <a:noFill/>
            <a:miter lim="800000"/>
            <a:headEnd/>
            <a:tailEnd/>
          </a:ln>
        </p:spPr>
      </p:pic>
      <p:pic>
        <p:nvPicPr>
          <p:cNvPr id="58373" name="Picture 2" descr="D:\projets\0_index_3D\01_applis\04_prospection\charles_decouessin\projets\sycomore\audioguide\story-boards\finalisés\babin_mobile\babin_global\03-PR1.jpg"/>
          <p:cNvPicPr>
            <a:picLocks noChangeAspect="1" noChangeArrowheads="1"/>
          </p:cNvPicPr>
          <p:nvPr/>
        </p:nvPicPr>
        <p:blipFill>
          <a:blip r:embed="rId5"/>
          <a:srcRect/>
          <a:stretch>
            <a:fillRect/>
          </a:stretch>
        </p:blipFill>
        <p:spPr bwMode="auto">
          <a:xfrm>
            <a:off x="641350" y="1355725"/>
            <a:ext cx="3786188" cy="2840038"/>
          </a:xfrm>
          <a:prstGeom prst="rect">
            <a:avLst/>
          </a:prstGeom>
          <a:noFill/>
          <a:ln w="9525">
            <a:noFill/>
            <a:miter lim="800000"/>
            <a:headEnd/>
            <a:tailEnd/>
          </a:ln>
        </p:spPr>
      </p:pic>
      <p:sp>
        <p:nvSpPr>
          <p:cNvPr id="23" name="Flèche droite rayée 22"/>
          <p:cNvSpPr/>
          <p:nvPr/>
        </p:nvSpPr>
        <p:spPr>
          <a:xfrm>
            <a:off x="4543425" y="2492375"/>
            <a:ext cx="288925" cy="215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 name="Flèche droite rayée 23"/>
          <p:cNvSpPr/>
          <p:nvPr/>
        </p:nvSpPr>
        <p:spPr>
          <a:xfrm>
            <a:off x="295275" y="2492375"/>
            <a:ext cx="288925" cy="215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sp>
        <p:nvSpPr>
          <p:cNvPr id="58377" name="ZoneTexte 16"/>
          <p:cNvSpPr txBox="1">
            <a:spLocks noChangeArrowheads="1"/>
          </p:cNvSpPr>
          <p:nvPr/>
        </p:nvSpPr>
        <p:spPr bwMode="auto">
          <a:xfrm>
            <a:off x="4110038" y="3943350"/>
            <a:ext cx="376237"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PR</a:t>
            </a:r>
          </a:p>
        </p:txBody>
      </p:sp>
      <p:sp>
        <p:nvSpPr>
          <p:cNvPr id="58378" name="ZoneTexte 21"/>
          <p:cNvSpPr txBox="1">
            <a:spLocks noChangeArrowheads="1"/>
          </p:cNvSpPr>
          <p:nvPr/>
        </p:nvSpPr>
        <p:spPr bwMode="auto">
          <a:xfrm>
            <a:off x="8243888" y="3943350"/>
            <a:ext cx="376237" cy="277813"/>
          </a:xfrm>
          <a:prstGeom prst="rect">
            <a:avLst/>
          </a:prstGeom>
          <a:noFill/>
          <a:ln w="9525">
            <a:noFill/>
            <a:miter lim="800000"/>
            <a:headEnd/>
            <a:tailEnd/>
          </a:ln>
        </p:spPr>
        <p:txBody>
          <a:bodyPr wrap="none">
            <a:spAutoFit/>
          </a:bodyPr>
          <a:lstStyle/>
          <a:p>
            <a:r>
              <a:rPr lang="fr-FR" sz="1200">
                <a:solidFill>
                  <a:schemeClr val="bg1"/>
                </a:solidFill>
                <a:latin typeface="Corbel" pitchFamily="34" charset="0"/>
              </a:rPr>
              <a:t>PR</a:t>
            </a:r>
          </a:p>
        </p:txBody>
      </p:sp>
      <p:cxnSp>
        <p:nvCxnSpPr>
          <p:cNvPr id="25" name="Connecteur droit 24"/>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1" name="Titre 1"/>
          <p:cNvSpPr txBox="1">
            <a:spLocks/>
          </p:cNvSpPr>
          <p:nvPr/>
        </p:nvSpPr>
        <p:spPr>
          <a:xfrm>
            <a:off x="912644" y="684483"/>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 « index 3D MOBILE » : un « AUDIO-VISIO-GUIDE »</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Tree>
  </p:cSld>
  <p:clrMapOvr>
    <a:masterClrMapping/>
  </p:clrMapOvr>
  <p:transition>
    <p:zoom/>
    <p:sndAc>
      <p:stSnd>
        <p:snd r:embed="rId3"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ous-titre 2"/>
          <p:cNvSpPr>
            <a:spLocks noGrp="1"/>
          </p:cNvSpPr>
          <p:nvPr>
            <p:ph type="subTitle" idx="1"/>
          </p:nvPr>
        </p:nvSpPr>
        <p:spPr>
          <a:xfrm>
            <a:off x="857224" y="0"/>
            <a:ext cx="7772400" cy="500018"/>
          </a:xfrm>
        </p:spPr>
        <p:txBody>
          <a:bodyPr>
            <a:normAutofit/>
            <a:scene3d>
              <a:camera prst="perspectiveFront"/>
              <a:lightRig rig="threePt" dir="t"/>
            </a:scene3d>
            <a:sp3d/>
          </a:bodyPr>
          <a:lstStyle/>
          <a:p>
            <a:pPr fontAlgn="auto">
              <a:spcAft>
                <a:spcPts val="0"/>
              </a:spcAft>
              <a:buFont typeface="Wingdings"/>
              <a:buNone/>
              <a:defRPr/>
            </a:pPr>
            <a:r>
              <a:rPr lang="fr-FR" sz="26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smtClean="0">
                <a:latin typeface="Courier New" pitchFamily="49" charset="0"/>
                <a:cs typeface="Courier New" pitchFamily="49" charset="0"/>
              </a:rPr>
              <a:t>®</a:t>
            </a:r>
          </a:p>
        </p:txBody>
      </p:sp>
      <p:sp>
        <p:nvSpPr>
          <p:cNvPr id="23" name="Titre 1"/>
          <p:cNvSpPr txBox="1">
            <a:spLocks/>
          </p:cNvSpPr>
          <p:nvPr/>
        </p:nvSpPr>
        <p:spPr>
          <a:xfrm>
            <a:off x="928662" y="1327971"/>
            <a:ext cx="7572428" cy="642942"/>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propose une technologie intuitive, sans apprentissage et facile d’accès pour l’utilisateur :</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9" name="ZoneTexte 8"/>
          <p:cNvSpPr txBox="1"/>
          <p:nvPr/>
        </p:nvSpPr>
        <p:spPr>
          <a:xfrm>
            <a:off x="658928" y="2034969"/>
            <a:ext cx="7858180" cy="3108543"/>
          </a:xfrm>
          <a:prstGeom prst="rect">
            <a:avLst/>
          </a:prstGeom>
          <a:noFill/>
        </p:spPr>
        <p:txBody>
          <a:bodyPr>
            <a:spAutoFit/>
          </a:bodyPr>
          <a:lstStyle/>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simple clic</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seul </a:t>
            </a:r>
            <a:r>
              <a:rPr lang="fr-FR" dirty="0" err="1">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touch</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4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Une transition fluide en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trois plans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jeu de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filtres thématiques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t>
            </a:r>
          </a:p>
          <a:p>
            <a:pPr marL="273050" marR="9144" fontAlgn="auto">
              <a:spcAft>
                <a:spcPts val="0"/>
              </a:spcAft>
              <a:tabLst>
                <a:tab pos="273050" algn="l"/>
                <a:tab pos="2238375" algn="l"/>
              </a:tabLst>
              <a:defRPr/>
            </a:pPr>
            <a:endParaRPr lang="fr-FR" sz="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Des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balises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err="1">
                <a:effectLst>
                  <a:reflection blurRad="12700" stA="34000" endA="740" endPos="53000" dir="5400000" sy="-100000" algn="bl" rotWithShape="0"/>
                </a:effectLst>
                <a:latin typeface="MS PGothic" pitchFamily="34" charset="-128"/>
                <a:ea typeface="MS PGothic" pitchFamily="34" charset="-128"/>
                <a:cs typeface="Arial" pitchFamily="34" charset="0"/>
              </a:rPr>
              <a:t>customisables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porteuses d’informations,</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Une</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 visionneuse multimédia</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associant tous types de médias existants</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(photos, vidéos, panoramiques 360, animations Flash, etc...).</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Possibilité d’accès à la panoplie des supports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mobiles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(i-phone, i-pad,...),</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back-office</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permet de gérer l’ensemble des éléments du meccano 3D       </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et les relations entre les partenaires du S.I (système d’information).</a:t>
            </a:r>
            <a:endParaRPr lang="fr-FR" sz="10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cxnSp>
        <p:nvCxnSpPr>
          <p:cNvPr id="19" name="Connecteur droit 18"/>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2"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AVANTAGES COMPETITIFS</a:t>
            </a:r>
            <a:endParaRPr lang="fr-FR" sz="20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24" name="ZoneTexte 23"/>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5.</a:t>
            </a:r>
            <a:endParaRPr lang="fr-FR" sz="2000" b="1" dirty="0">
              <a:latin typeface="+mn-lt"/>
            </a:endParaRPr>
          </a:p>
        </p:txBody>
      </p:sp>
      <p:cxnSp>
        <p:nvCxnSpPr>
          <p:cNvPr id="25" name="Connecteur droit 24"/>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60424" name="Espace réservé du numéro de diapositive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2EDD1F5-FEAB-4106-B7F4-D16CF8B2233A}" type="slidenum">
              <a:rPr lang="fr-FR"/>
              <a:pPr fontAlgn="base">
                <a:spcBef>
                  <a:spcPct val="0"/>
                </a:spcBef>
                <a:spcAft>
                  <a:spcPct val="0"/>
                </a:spcAft>
              </a:pPr>
              <a:t>23</a:t>
            </a:fld>
            <a:endParaRPr lang="fr-FR"/>
          </a:p>
        </p:txBody>
      </p:sp>
      <p:cxnSp>
        <p:nvCxnSpPr>
          <p:cNvPr id="11" name="Connecteur droit 10"/>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000364" y="1571612"/>
            <a:ext cx="3429024" cy="590933"/>
          </a:xfrm>
        </p:spPr>
        <p:txBody>
          <a:bodyPr>
            <a:normAutofit/>
            <a:scene3d>
              <a:camera prst="perspectiveFront"/>
              <a:lightRig rig="threePt" dir="t"/>
            </a:scene3d>
            <a:sp3d/>
          </a:bodyPr>
          <a:lstStyle/>
          <a:p>
            <a:pPr algn="ctr" fontAlgn="auto">
              <a:spcAft>
                <a:spcPts val="0"/>
              </a:spcAft>
              <a:buFont typeface="Wingdings"/>
              <a:buNone/>
              <a:defRPr/>
            </a:pPr>
            <a:r>
              <a:rPr lang="fr-FR" sz="26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smtClean="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smtClean="0">
                <a:latin typeface="Courier New" pitchFamily="49" charset="0"/>
                <a:cs typeface="Courier New" pitchFamily="49" charset="0"/>
              </a:rPr>
              <a:t>®</a:t>
            </a:r>
          </a:p>
        </p:txBody>
      </p:sp>
      <p:sp>
        <p:nvSpPr>
          <p:cNvPr id="62466"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C25F474-79F7-4C69-AEBB-6C8B54B65DB8}" type="slidenum">
              <a:rPr lang="fr-FR"/>
              <a:pPr fontAlgn="base">
                <a:spcBef>
                  <a:spcPct val="0"/>
                </a:spcBef>
                <a:spcAft>
                  <a:spcPct val="0"/>
                </a:spcAft>
              </a:pPr>
              <a:t>24</a:t>
            </a:fld>
            <a:endParaRPr lang="fr-FR"/>
          </a:p>
        </p:txBody>
      </p:sp>
      <p:sp>
        <p:nvSpPr>
          <p:cNvPr id="17" name="Titre 1"/>
          <p:cNvSpPr txBox="1">
            <a:spLocks/>
          </p:cNvSpPr>
          <p:nvPr/>
        </p:nvSpPr>
        <p:spPr>
          <a:xfrm>
            <a:off x="2500298" y="2285992"/>
            <a:ext cx="4357718" cy="500066"/>
          </a:xfrm>
          <a:prstGeom prst="rect">
            <a:avLst/>
          </a:prstGeom>
        </p:spPr>
        <p:txBody>
          <a:bodyPr/>
          <a:lstStyle/>
          <a:p>
            <a:pPr marR="9144" algn="ctr" fontAlgn="auto">
              <a:spcAft>
                <a:spcPts val="0"/>
              </a:spcAft>
              <a:defRPr/>
            </a:pPr>
            <a:r>
              <a:rPr lang="fr-FR" dirty="0">
                <a:effectLst>
                  <a:reflection blurRad="12700" stA="34000" endA="740" endPos="53000" dir="5400000" sy="-100000" algn="bl" rotWithShape="0"/>
                </a:effectLst>
                <a:latin typeface="Arial" pitchFamily="34" charset="0"/>
                <a:ea typeface="+mj-ea"/>
                <a:cs typeface="Arial" pitchFamily="34" charset="0"/>
              </a:rPr>
              <a:t>FIN</a:t>
            </a:r>
            <a:endParaRPr lang="fr-FR"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sp>
        <p:nvSpPr>
          <p:cNvPr id="8" name="Titre 1"/>
          <p:cNvSpPr txBox="1">
            <a:spLocks/>
          </p:cNvSpPr>
          <p:nvPr/>
        </p:nvSpPr>
        <p:spPr>
          <a:xfrm>
            <a:off x="2500298" y="3286124"/>
            <a:ext cx="4357718" cy="500066"/>
          </a:xfrm>
          <a:prstGeom prst="rect">
            <a:avLst/>
          </a:prstGeom>
        </p:spPr>
        <p:txBody>
          <a:bodyPr/>
          <a:lstStyle/>
          <a:p>
            <a:pPr marR="9144" algn="ctr" fontAlgn="auto">
              <a:spcAft>
                <a:spcPts val="0"/>
              </a:spcAft>
              <a:defRPr/>
            </a:pPr>
            <a:r>
              <a:rPr lang="fr-FR" dirty="0">
                <a:solidFill>
                  <a:srgbClr val="FFFF00"/>
                </a:solidFill>
                <a:effectLst>
                  <a:reflection blurRad="12700" stA="34000" endA="740" endPos="53000" dir="5400000" sy="-100000" algn="bl" rotWithShape="0"/>
                </a:effectLst>
                <a:latin typeface="Arial" pitchFamily="34" charset="0"/>
                <a:ea typeface="+mj-ea"/>
                <a:cs typeface="Arial" pitchFamily="34" charset="0"/>
              </a:rPr>
              <a:t>Contact</a:t>
            </a:r>
            <a:endParaRPr lang="fr-FR" dirty="0">
              <a:solidFill>
                <a:srgbClr val="FFFF00"/>
              </a:solidFill>
              <a:effectLst>
                <a:reflection blurRad="12700" stA="34000" endA="740" endPos="53000" dir="5400000" sy="-100000" algn="bl" rotWithShape="0"/>
              </a:effectLst>
              <a:latin typeface="Arial" pitchFamily="34" charset="0"/>
              <a:ea typeface="+mj-ea"/>
              <a:cs typeface="Arial" pitchFamily="34" charset="0"/>
            </a:endParaRPr>
          </a:p>
        </p:txBody>
      </p:sp>
      <p:sp>
        <p:nvSpPr>
          <p:cNvPr id="9" name="Titre 1"/>
          <p:cNvSpPr txBox="1">
            <a:spLocks/>
          </p:cNvSpPr>
          <p:nvPr/>
        </p:nvSpPr>
        <p:spPr>
          <a:xfrm>
            <a:off x="3428992" y="4030376"/>
            <a:ext cx="2500330" cy="1041697"/>
          </a:xfrm>
          <a:prstGeom prst="rect">
            <a:avLst/>
          </a:prstGeom>
        </p:spPr>
        <p:txBody>
          <a:bodyPr/>
          <a:lstStyle/>
          <a:p>
            <a:pPr marR="9144" algn="ctr" fontAlgn="auto">
              <a:spcAft>
                <a:spcPts val="0"/>
              </a:spcAft>
              <a:defRPr/>
            </a:pPr>
            <a:r>
              <a:rPr lang="fr-FR" sz="1200" dirty="0">
                <a:effectLst>
                  <a:reflection blurRad="12700" stA="34000" endA="740" endPos="53000" dir="5400000" sy="-100000" algn="bl" rotWithShape="0"/>
                </a:effectLst>
                <a:latin typeface="Comic Sans MS" pitchFamily="66" charset="0"/>
                <a:ea typeface="+mj-ea"/>
                <a:cs typeface="Arial" pitchFamily="34" charset="0"/>
              </a:rPr>
              <a:t>36, bd. de la Bastille</a:t>
            </a:r>
            <a:br>
              <a:rPr lang="fr-FR" sz="1200" dirty="0">
                <a:effectLst>
                  <a:reflection blurRad="12700" stA="34000" endA="740" endPos="53000" dir="5400000" sy="-100000" algn="bl" rotWithShape="0"/>
                </a:effectLst>
                <a:latin typeface="Comic Sans MS" pitchFamily="66" charset="0"/>
                <a:ea typeface="+mj-ea"/>
                <a:cs typeface="Arial" pitchFamily="34" charset="0"/>
              </a:rPr>
            </a:br>
            <a:r>
              <a:rPr lang="fr-FR" sz="1200" dirty="0">
                <a:effectLst>
                  <a:reflection blurRad="12700" stA="34000" endA="740" endPos="53000" dir="5400000" sy="-100000" algn="bl" rotWithShape="0"/>
                </a:effectLst>
                <a:latin typeface="Comic Sans MS" pitchFamily="66" charset="0"/>
                <a:ea typeface="+mj-ea"/>
                <a:cs typeface="Arial" pitchFamily="34" charset="0"/>
              </a:rPr>
              <a:t>75012 Paris</a:t>
            </a:r>
          </a:p>
          <a:p>
            <a:pPr marR="9144" algn="ctr" fontAlgn="auto">
              <a:spcAft>
                <a:spcPts val="0"/>
              </a:spcAft>
              <a:defRPr/>
            </a:pPr>
            <a:r>
              <a:rPr lang="fr-FR" sz="1200" dirty="0">
                <a:effectLst>
                  <a:reflection blurRad="12700" stA="34000" endA="740" endPos="53000" dir="5400000" sy="-100000" algn="bl" rotWithShape="0"/>
                </a:effectLst>
                <a:latin typeface="Comic Sans MS" pitchFamily="66" charset="0"/>
                <a:ea typeface="+mj-ea"/>
                <a:cs typeface="Arial" pitchFamily="34" charset="0"/>
              </a:rPr>
              <a:t>Tél/Fax :   +33(0)1 43 47 </a:t>
            </a:r>
            <a:r>
              <a:rPr lang="fr-FR" sz="1200" dirty="0" err="1">
                <a:effectLst>
                  <a:reflection blurRad="12700" stA="34000" endA="740" endPos="53000" dir="5400000" sy="-100000" algn="bl" rotWithShape="0"/>
                </a:effectLst>
                <a:latin typeface="Comic Sans MS" pitchFamily="66" charset="0"/>
                <a:ea typeface="+mj-ea"/>
                <a:cs typeface="Arial" pitchFamily="34" charset="0"/>
              </a:rPr>
              <a:t>47</a:t>
            </a:r>
            <a:r>
              <a:rPr lang="fr-FR" sz="1200" dirty="0">
                <a:effectLst>
                  <a:reflection blurRad="12700" stA="34000" endA="740" endPos="53000" dir="5400000" sy="-100000" algn="bl" rotWithShape="0"/>
                </a:effectLst>
                <a:latin typeface="Comic Sans MS" pitchFamily="66" charset="0"/>
                <a:ea typeface="+mj-ea"/>
                <a:cs typeface="Arial" pitchFamily="34" charset="0"/>
              </a:rPr>
              <a:t> 44</a:t>
            </a:r>
            <a:br>
              <a:rPr lang="fr-FR" sz="1200" dirty="0">
                <a:effectLst>
                  <a:reflection blurRad="12700" stA="34000" endA="740" endPos="53000" dir="5400000" sy="-100000" algn="bl" rotWithShape="0"/>
                </a:effectLst>
                <a:latin typeface="Comic Sans MS" pitchFamily="66" charset="0"/>
                <a:ea typeface="+mj-ea"/>
                <a:cs typeface="Arial" pitchFamily="34" charset="0"/>
              </a:rPr>
            </a:br>
            <a:r>
              <a:rPr lang="fr-FR" sz="1200" dirty="0">
                <a:effectLst>
                  <a:reflection blurRad="12700" stA="34000" endA="740" endPos="53000" dir="5400000" sy="-100000" algn="bl" rotWithShape="0"/>
                </a:effectLst>
                <a:latin typeface="Comic Sans MS" pitchFamily="66" charset="0"/>
                <a:ea typeface="+mj-ea"/>
                <a:cs typeface="Arial" pitchFamily="34" charset="0"/>
              </a:rPr>
              <a:t>e-mail : </a:t>
            </a:r>
            <a:r>
              <a:rPr lang="fr-FR" sz="1200" dirty="0">
                <a:effectLst>
                  <a:reflection blurRad="12700" stA="34000" endA="740" endPos="53000" dir="5400000" sy="-100000" algn="bl" rotWithShape="0"/>
                </a:effectLst>
                <a:latin typeface="Comic Sans MS" pitchFamily="66" charset="0"/>
                <a:ea typeface="+mj-ea"/>
                <a:cs typeface="Arial" pitchFamily="34" charset="0"/>
                <a:hlinkClick r:id="rId4"/>
              </a:rPr>
              <a:t>philcoul@free.fr</a:t>
            </a:r>
            <a:r>
              <a:rPr lang="fr-FR" dirty="0">
                <a:effectLst>
                  <a:reflection blurRad="12700" stA="34000" endA="740" endPos="53000" dir="5400000" sy="-100000" algn="bl" rotWithShape="0"/>
                </a:effectLst>
                <a:latin typeface="Comic Sans MS" pitchFamily="66" charset="0"/>
                <a:ea typeface="+mj-ea"/>
                <a:cs typeface="Arial" pitchFamily="34" charset="0"/>
              </a:rPr>
              <a:t/>
            </a:r>
            <a:br>
              <a:rPr lang="fr-FR" dirty="0">
                <a:effectLst>
                  <a:reflection blurRad="12700" stA="34000" endA="740" endPos="53000" dir="5400000" sy="-100000" algn="bl" rotWithShape="0"/>
                </a:effectLst>
                <a:latin typeface="Comic Sans MS" pitchFamily="66" charset="0"/>
                <a:ea typeface="+mj-ea"/>
                <a:cs typeface="Arial" pitchFamily="34" charset="0"/>
              </a:rPr>
            </a:br>
            <a: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t/>
            </a:r>
            <a:br>
              <a:rPr lang="fr-FR" sz="2000" dirty="0">
                <a:solidFill>
                  <a:srgbClr val="FF0000"/>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rgbClr val="FFFF75"/>
              </a:solidFill>
              <a:effectLst>
                <a:reflection blurRad="12700" stA="34000" endA="740" endPos="53000" dir="5400000" sy="-100000" algn="bl" rotWithShape="0"/>
              </a:effectLst>
              <a:latin typeface="Arial" pitchFamily="34" charset="0"/>
              <a:ea typeface="+mj-ea"/>
              <a:cs typeface="Arial" pitchFamily="34" charset="0"/>
            </a:endParaRPr>
          </a:p>
        </p:txBody>
      </p:sp>
      <p:sp>
        <p:nvSpPr>
          <p:cNvPr id="12" name="Titre 1"/>
          <p:cNvSpPr txBox="1">
            <a:spLocks/>
          </p:cNvSpPr>
          <p:nvPr/>
        </p:nvSpPr>
        <p:spPr>
          <a:xfrm>
            <a:off x="3214678" y="3786190"/>
            <a:ext cx="2914616" cy="357190"/>
          </a:xfrm>
          <a:prstGeom prst="rect">
            <a:avLst/>
          </a:prstGeom>
        </p:spPr>
        <p:txBody>
          <a:bodyPr/>
          <a:lstStyle/>
          <a:p>
            <a:pPr marR="9144" fontAlgn="auto">
              <a:spcAft>
                <a:spcPts val="0"/>
              </a:spcAft>
              <a:defRPr/>
            </a:pPr>
            <a:r>
              <a:rPr lang="fr-FR" sz="1400" b="1" dirty="0">
                <a:solidFill>
                  <a:schemeClr val="tx1">
                    <a:lumMod val="75000"/>
                  </a:schemeClr>
                </a:solidFill>
                <a:effectLst>
                  <a:reflection blurRad="12700" stA="34000" endA="740" endPos="53000" dir="5400000" sy="-100000" algn="bl" rotWithShape="0"/>
                </a:effectLst>
                <a:latin typeface="Arial" pitchFamily="34" charset="0"/>
                <a:ea typeface="+mj-ea"/>
                <a:cs typeface="Arial" pitchFamily="34" charset="0"/>
              </a:rPr>
              <a:t>ARCHITECTURES MULTIMEDIA</a:t>
            </a:r>
            <a:r>
              <a:rPr lang="fr-FR" sz="2000" b="1" dirty="0">
                <a:solidFill>
                  <a:schemeClr val="tx2"/>
                </a:solidFill>
                <a:effectLst>
                  <a:reflection blurRad="12700" stA="34000" endA="740" endPos="53000" dir="5400000" sy="-100000" algn="bl" rotWithShape="0"/>
                </a:effectLst>
                <a:latin typeface="Arial Black" pitchFamily="34" charset="0"/>
                <a:ea typeface="+mj-ea"/>
                <a:cs typeface="Arial" pitchFamily="34" charset="0"/>
              </a:rPr>
              <a:t/>
            </a:r>
            <a:br>
              <a:rPr lang="fr-FR" sz="2000" b="1" dirty="0">
                <a:solidFill>
                  <a:schemeClr val="tx2"/>
                </a:solidFill>
                <a:effectLst>
                  <a:reflection blurRad="12700" stA="34000" endA="740" endPos="53000" dir="5400000" sy="-100000" algn="bl" rotWithShape="0"/>
                </a:effectLst>
                <a:latin typeface="Arial Black" pitchFamily="34" charset="0"/>
                <a:ea typeface="+mj-ea"/>
                <a:cs typeface="Arial" pitchFamily="34" charset="0"/>
              </a:rPr>
            </a:br>
            <a:endParaRPr lang="fr-FR" b="1" dirty="0">
              <a:solidFill>
                <a:schemeClr val="tx2"/>
              </a:solidFill>
              <a:effectLst>
                <a:reflection blurRad="12700" stA="34000" endA="740" endPos="53000" dir="5400000" sy="-100000" algn="bl" rotWithShape="0"/>
              </a:effectLst>
              <a:latin typeface="Arial" pitchFamily="34" charset="0"/>
              <a:ea typeface="+mj-ea"/>
              <a:cs typeface="Arial" pitchFamily="34" charset="0"/>
            </a:endParaRPr>
          </a:p>
        </p:txBody>
      </p:sp>
      <p:cxnSp>
        <p:nvCxnSpPr>
          <p:cNvPr id="10" name="Connecteur droit 9"/>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a:xfrm>
            <a:off x="1214414" y="1930161"/>
            <a:ext cx="1571636" cy="428628"/>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Une ville</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9460" name="ZoneTexte 41"/>
          <p:cNvSpPr txBox="1">
            <a:spLocks noChangeArrowheads="1"/>
          </p:cNvSpPr>
          <p:nvPr/>
        </p:nvSpPr>
        <p:spPr bwMode="auto">
          <a:xfrm>
            <a:off x="914400" y="1978025"/>
            <a:ext cx="400050" cy="339725"/>
          </a:xfrm>
          <a:prstGeom prst="rect">
            <a:avLst/>
          </a:prstGeom>
          <a:noFill/>
          <a:ln w="9525">
            <a:noFill/>
            <a:miter lim="800000"/>
            <a:headEnd/>
            <a:tailEnd/>
          </a:ln>
        </p:spPr>
        <p:txBody>
          <a:bodyPr wrap="none">
            <a:spAutoFit/>
          </a:bodyPr>
          <a:lstStyle/>
          <a:p>
            <a:r>
              <a:rPr lang="fr-FR" sz="1600" b="1">
                <a:solidFill>
                  <a:srgbClr val="FF0000"/>
                </a:solidFill>
                <a:latin typeface="Comic Sans MS" pitchFamily="66" charset="0"/>
                <a:ea typeface="MS PGothic"/>
                <a:cs typeface="Arial" charset="0"/>
              </a:rPr>
              <a:t>1.</a:t>
            </a:r>
            <a:endParaRPr lang="fr-FR" sz="1600" b="1">
              <a:solidFill>
                <a:srgbClr val="FF0000"/>
              </a:solidFill>
              <a:latin typeface="Corbel" pitchFamily="34" charset="0"/>
              <a:ea typeface="MS PGothic"/>
              <a:cs typeface="Arial" charset="0"/>
            </a:endParaRPr>
          </a:p>
        </p:txBody>
      </p:sp>
      <p:sp>
        <p:nvSpPr>
          <p:cNvPr id="38" name="Titre 1"/>
          <p:cNvSpPr txBox="1">
            <a:spLocks/>
          </p:cNvSpPr>
          <p:nvPr/>
        </p:nvSpPr>
        <p:spPr>
          <a:xfrm>
            <a:off x="3756308" y="1930161"/>
            <a:ext cx="2543884" cy="428628"/>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Un tissu urbain ancien</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19462" name="ZoneTexte 44"/>
          <p:cNvSpPr txBox="1">
            <a:spLocks noChangeArrowheads="1"/>
          </p:cNvSpPr>
          <p:nvPr/>
        </p:nvSpPr>
        <p:spPr bwMode="auto">
          <a:xfrm>
            <a:off x="3455988" y="1978025"/>
            <a:ext cx="400050" cy="339725"/>
          </a:xfrm>
          <a:prstGeom prst="rect">
            <a:avLst/>
          </a:prstGeom>
          <a:noFill/>
          <a:ln w="9525">
            <a:noFill/>
            <a:miter lim="800000"/>
            <a:headEnd/>
            <a:tailEnd/>
          </a:ln>
        </p:spPr>
        <p:txBody>
          <a:bodyPr wrap="none">
            <a:spAutoFit/>
          </a:bodyPr>
          <a:lstStyle/>
          <a:p>
            <a:r>
              <a:rPr lang="fr-FR" sz="1600" b="1">
                <a:solidFill>
                  <a:srgbClr val="FF0000"/>
                </a:solidFill>
                <a:latin typeface="Comic Sans MS" pitchFamily="66" charset="0"/>
                <a:ea typeface="MS PGothic"/>
                <a:cs typeface="Arial" charset="0"/>
              </a:rPr>
              <a:t>2.</a:t>
            </a:r>
            <a:endParaRPr lang="fr-FR" sz="1600" b="1">
              <a:solidFill>
                <a:srgbClr val="FF0000"/>
              </a:solidFill>
              <a:latin typeface="Corbel" pitchFamily="34" charset="0"/>
              <a:ea typeface="MS PGothic"/>
              <a:cs typeface="Arial" charset="0"/>
            </a:endParaRPr>
          </a:p>
        </p:txBody>
      </p:sp>
      <p:sp>
        <p:nvSpPr>
          <p:cNvPr id="46" name="Titre 1"/>
          <p:cNvSpPr txBox="1">
            <a:spLocks/>
          </p:cNvSpPr>
          <p:nvPr/>
        </p:nvSpPr>
        <p:spPr>
          <a:xfrm>
            <a:off x="6302530" y="1930161"/>
            <a:ext cx="1571636" cy="428628"/>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Un musée</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19464" name="ZoneTexte 48"/>
          <p:cNvSpPr txBox="1">
            <a:spLocks noChangeArrowheads="1"/>
          </p:cNvSpPr>
          <p:nvPr/>
        </p:nvSpPr>
        <p:spPr bwMode="auto">
          <a:xfrm>
            <a:off x="6002338" y="1978025"/>
            <a:ext cx="400050" cy="339725"/>
          </a:xfrm>
          <a:prstGeom prst="rect">
            <a:avLst/>
          </a:prstGeom>
          <a:noFill/>
          <a:ln w="9525">
            <a:noFill/>
            <a:miter lim="800000"/>
            <a:headEnd/>
            <a:tailEnd/>
          </a:ln>
        </p:spPr>
        <p:txBody>
          <a:bodyPr wrap="none">
            <a:spAutoFit/>
          </a:bodyPr>
          <a:lstStyle/>
          <a:p>
            <a:r>
              <a:rPr lang="fr-FR" sz="1600" b="1">
                <a:solidFill>
                  <a:srgbClr val="FF0000"/>
                </a:solidFill>
                <a:latin typeface="Comic Sans MS" pitchFamily="66" charset="0"/>
                <a:ea typeface="MS PGothic"/>
                <a:cs typeface="Arial" charset="0"/>
              </a:rPr>
              <a:t>3.</a:t>
            </a:r>
            <a:endParaRPr lang="fr-FR" sz="1600" b="1">
              <a:solidFill>
                <a:srgbClr val="FF0000"/>
              </a:solidFill>
              <a:latin typeface="Corbel" pitchFamily="34" charset="0"/>
              <a:ea typeface="MS PGothic"/>
              <a:cs typeface="Arial" charset="0"/>
            </a:endParaRPr>
          </a:p>
        </p:txBody>
      </p:sp>
      <p:sp>
        <p:nvSpPr>
          <p:cNvPr id="19465" name="Espace réservé du numéro de diapositive 2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4E5A6A1-661E-4B89-BE78-58B7B0588D7C}" type="slidenum">
              <a:rPr lang="fr-FR"/>
              <a:pPr fontAlgn="base">
                <a:spcBef>
                  <a:spcPct val="0"/>
                </a:spcBef>
                <a:spcAft>
                  <a:spcPct val="0"/>
                </a:spcAft>
              </a:pPr>
              <a:t>3</a:t>
            </a:fld>
            <a:endParaRPr lang="fr-FR"/>
          </a:p>
        </p:txBody>
      </p:sp>
      <p:sp>
        <p:nvSpPr>
          <p:cNvPr id="30" name="Titre 1"/>
          <p:cNvSpPr txBox="1">
            <a:spLocks/>
          </p:cNvSpPr>
          <p:nvPr/>
        </p:nvSpPr>
        <p:spPr>
          <a:xfrm>
            <a:off x="928662" y="1285860"/>
            <a:ext cx="7572428" cy="428628"/>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est un nouvel outil de visualisation 3D interactif sur Internet...</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3" name="Titre 1"/>
          <p:cNvSpPr txBox="1">
            <a:spLocks/>
          </p:cNvSpPr>
          <p:nvPr/>
        </p:nvSpPr>
        <p:spPr>
          <a:xfrm>
            <a:off x="928662" y="4018057"/>
            <a:ext cx="7643866" cy="728235"/>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permet d’accéder très rapidement à une information cible : une balise. </a:t>
            </a: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43"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L’OUTIL « INDEX 3D »</a:t>
            </a:r>
            <a:endParaRPr lang="fr-FR" sz="20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44" name="ZoneTexte 43"/>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1.</a:t>
            </a:r>
            <a:endParaRPr lang="fr-FR" sz="2000" b="1" dirty="0">
              <a:latin typeface="+mn-lt"/>
            </a:endParaRPr>
          </a:p>
        </p:txBody>
      </p:sp>
      <p:sp>
        <p:nvSpPr>
          <p:cNvPr id="41" name="Titre 1"/>
          <p:cNvSpPr txBox="1">
            <a:spLocks/>
          </p:cNvSpPr>
          <p:nvPr/>
        </p:nvSpPr>
        <p:spPr>
          <a:xfrm>
            <a:off x="956372" y="4644981"/>
            <a:ext cx="7643866" cy="728235"/>
          </a:xfrm>
          <a:prstGeom prst="rect">
            <a:avLst/>
          </a:prstGeom>
        </p:spPr>
        <p:txBody>
          <a:bodyPr/>
          <a:lstStyle/>
          <a:p>
            <a:pPr marR="9144" fontAlgn="auto">
              <a:spcAft>
                <a:spcPts val="0"/>
              </a:spcAft>
              <a:tabLst>
                <a:tab pos="2238375" algn="l"/>
              </a:tabLst>
              <a:defRPr/>
            </a:pPr>
            <a:r>
              <a:rPr lang="fr-FR" dirty="0">
                <a:solidFill>
                  <a:schemeClr val="tx1">
                    <a:lumMod val="7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Une </a:t>
            </a:r>
            <a:r>
              <a:rPr lang="fr-FR" i="1" dirty="0">
                <a:solidFill>
                  <a:schemeClr val="tx1">
                    <a:lumMod val="7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balise </a:t>
            </a:r>
            <a:r>
              <a:rPr lang="fr-FR" dirty="0">
                <a:solidFill>
                  <a:schemeClr val="tx1">
                    <a:lumMod val="7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est un point cliquable sur lequel on peut accrocher de l’information sur tout type de support. </a:t>
            </a: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pic>
        <p:nvPicPr>
          <p:cNvPr id="19471" name="Picture 2" descr="C:\Users\Philcoul\Desktop\00_présentation\medias\images\00_applis\ville_compiègne\400\ge_comp01_400.jpg"/>
          <p:cNvPicPr>
            <a:picLocks noChangeAspect="1" noChangeArrowheads="1"/>
          </p:cNvPicPr>
          <p:nvPr/>
        </p:nvPicPr>
        <p:blipFill>
          <a:blip r:embed="rId4"/>
          <a:srcRect/>
          <a:stretch>
            <a:fillRect/>
          </a:stretch>
        </p:blipFill>
        <p:spPr bwMode="auto">
          <a:xfrm>
            <a:off x="1042988" y="2393950"/>
            <a:ext cx="2449512" cy="1260475"/>
          </a:xfrm>
          <a:prstGeom prst="rect">
            <a:avLst/>
          </a:prstGeom>
          <a:noFill/>
          <a:ln w="9525">
            <a:noFill/>
            <a:miter lim="800000"/>
            <a:headEnd/>
            <a:tailEnd/>
          </a:ln>
        </p:spPr>
      </p:pic>
      <p:pic>
        <p:nvPicPr>
          <p:cNvPr id="19472" name="Picture 3" descr="C:\Users\Philcoul\Desktop\00_présentation\medias\images\00_applis\ville_compiègne\400\ge_comp02_400.jpg"/>
          <p:cNvPicPr>
            <a:picLocks noChangeAspect="1" noChangeArrowheads="1"/>
          </p:cNvPicPr>
          <p:nvPr/>
        </p:nvPicPr>
        <p:blipFill>
          <a:blip r:embed="rId5"/>
          <a:srcRect/>
          <a:stretch>
            <a:fillRect/>
          </a:stretch>
        </p:blipFill>
        <p:spPr bwMode="auto">
          <a:xfrm>
            <a:off x="3582988" y="2384425"/>
            <a:ext cx="2428875" cy="1289050"/>
          </a:xfrm>
          <a:prstGeom prst="rect">
            <a:avLst/>
          </a:prstGeom>
          <a:noFill/>
          <a:ln w="9525">
            <a:noFill/>
            <a:miter lim="800000"/>
            <a:headEnd/>
            <a:tailEnd/>
          </a:ln>
        </p:spPr>
      </p:pic>
      <p:pic>
        <p:nvPicPr>
          <p:cNvPr id="19473" name="Picture 4" descr="C:\Users\Philcoul\Desktop\00_présentation\medias\images\00_applis\ville_compiègne\400\ge_comp03_400.jpg"/>
          <p:cNvPicPr>
            <a:picLocks noChangeAspect="1" noChangeArrowheads="1"/>
          </p:cNvPicPr>
          <p:nvPr/>
        </p:nvPicPr>
        <p:blipFill>
          <a:blip r:embed="rId6"/>
          <a:srcRect/>
          <a:stretch>
            <a:fillRect/>
          </a:stretch>
        </p:blipFill>
        <p:spPr bwMode="auto">
          <a:xfrm>
            <a:off x="6116638" y="2384425"/>
            <a:ext cx="2416175" cy="1319213"/>
          </a:xfrm>
          <a:prstGeom prst="rect">
            <a:avLst/>
          </a:prstGeom>
          <a:noFill/>
          <a:ln w="9525">
            <a:noFill/>
            <a:miter lim="800000"/>
            <a:headEnd/>
            <a:tailEnd/>
          </a:ln>
        </p:spPr>
      </p:pic>
      <p:sp>
        <p:nvSpPr>
          <p:cNvPr id="24"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5" name="Connecteur droit 24"/>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Titre 1"/>
          <p:cNvSpPr>
            <a:spLocks noGrp="1"/>
          </p:cNvSpPr>
          <p:nvPr>
            <p:ph type="ctrTitle"/>
          </p:nvPr>
        </p:nvSpPr>
        <p:spPr>
          <a:xfrm>
            <a:off x="914400" y="628624"/>
            <a:ext cx="7772400" cy="371484"/>
          </a:xfrm>
        </p:spPr>
        <p:txBody>
          <a:bodyPr/>
          <a:lstStyle/>
          <a:p>
            <a:pPr fontAlgn="auto">
              <a:spcAft>
                <a:spcPts val="0"/>
              </a:spcAft>
              <a:defRPr/>
            </a:pPr>
            <a:r>
              <a:rPr lang="fr-FR" sz="1600" dirty="0" smtClean="0">
                <a:solidFill>
                  <a:schemeClr val="tx1">
                    <a:lumMod val="75000"/>
                  </a:schemeClr>
                </a:solidFill>
                <a:latin typeface="Comic Sans MS" pitchFamily="66" charset="0"/>
                <a:ea typeface="MS PGothic" pitchFamily="34" charset="-128"/>
                <a:cs typeface="Arial" pitchFamily="34" charset="0"/>
              </a:rPr>
              <a:t>L’OUTIL « INDEX 3D »</a:t>
            </a:r>
            <a:endParaRPr lang="fr-FR" sz="1600" b="0" dirty="0">
              <a:solidFill>
                <a:schemeClr val="tx1">
                  <a:lumMod val="75000"/>
                </a:schemeClr>
              </a:solidFill>
              <a:latin typeface="Comic Sans MS" pitchFamily="66" charset="0"/>
            </a:endParaRPr>
          </a:p>
        </p:txBody>
      </p:sp>
      <p:sp>
        <p:nvSpPr>
          <p:cNvPr id="22" name="Titre 1"/>
          <p:cNvSpPr txBox="1">
            <a:spLocks/>
          </p:cNvSpPr>
          <p:nvPr/>
        </p:nvSpPr>
        <p:spPr>
          <a:xfrm>
            <a:off x="956372" y="1599322"/>
            <a:ext cx="7759032" cy="1000132"/>
          </a:xfrm>
          <a:prstGeom prst="rect">
            <a:avLst/>
          </a:prstGeom>
        </p:spPr>
        <p:txBody>
          <a:bodyPr/>
          <a:lstStyle/>
          <a:p>
            <a:pPr marR="9144" fontAlgn="auto">
              <a:spcAft>
                <a:spcPts val="0"/>
              </a:spcAft>
              <a:tabLst>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L’objectif est, dans des environnements spécifiques, de trouver très rapidement l’information cible recherchée. La balise peut être, par exemple,</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dans une rue: et dans un musée : une </a:t>
            </a:r>
            <a:r>
              <a:rPr lang="fr-FR" dirty="0" err="1">
                <a:effectLst>
                  <a:reflection blurRad="12700" stA="34000" endA="740" endPos="53000" dir="5400000" sy="-100000" algn="bl" rotWithShape="0"/>
                </a:effectLst>
                <a:latin typeface="MS PGothic" pitchFamily="34" charset="-128"/>
                <a:ea typeface="MS PGothic" pitchFamily="34" charset="-128"/>
                <a:cs typeface="Arial" pitchFamily="34" charset="0"/>
              </a:rPr>
              <a:t>oeuvre</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1509" name="Espace réservé du numéro de diapositive 2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58511B-EEE6-4EF0-B2B6-C132438C9452}" type="slidenum">
              <a:rPr lang="fr-FR"/>
              <a:pPr fontAlgn="base">
                <a:spcBef>
                  <a:spcPct val="0"/>
                </a:spcBef>
                <a:spcAft>
                  <a:spcPct val="0"/>
                </a:spcAft>
              </a:pPr>
              <a:t>4</a:t>
            </a:fld>
            <a:endParaRPr lang="fr-FR"/>
          </a:p>
        </p:txBody>
      </p:sp>
      <p:sp>
        <p:nvSpPr>
          <p:cNvPr id="41" name="ZoneTexte 40"/>
          <p:cNvSpPr txBox="1"/>
          <p:nvPr/>
        </p:nvSpPr>
        <p:spPr>
          <a:xfrm>
            <a:off x="973138" y="4938713"/>
            <a:ext cx="1231900" cy="276225"/>
          </a:xfrm>
          <a:prstGeom prst="rect">
            <a:avLst/>
          </a:prstGeom>
          <a:noFill/>
        </p:spPr>
        <p:txBody>
          <a:bodyPr wrap="none">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Visite d’une rue</a:t>
            </a:r>
            <a:endParaRPr lang="fr-FR" sz="1200" dirty="0">
              <a:solidFill>
                <a:schemeClr val="tx1">
                  <a:lumMod val="75000"/>
                </a:schemeClr>
              </a:solidFill>
              <a:latin typeface="+mn-lt"/>
            </a:endParaRPr>
          </a:p>
        </p:txBody>
      </p:sp>
      <p:sp>
        <p:nvSpPr>
          <p:cNvPr id="43" name="ZoneTexte 42"/>
          <p:cNvSpPr txBox="1"/>
          <p:nvPr/>
        </p:nvSpPr>
        <p:spPr>
          <a:xfrm>
            <a:off x="4041775" y="4938713"/>
            <a:ext cx="1365250" cy="276225"/>
          </a:xfrm>
          <a:prstGeom prst="rect">
            <a:avLst/>
          </a:prstGeom>
          <a:noFill/>
        </p:spPr>
        <p:txBody>
          <a:bodyPr wrap="none">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Visite d’un musée</a:t>
            </a:r>
            <a:endParaRPr lang="fr-FR" sz="1200" dirty="0">
              <a:solidFill>
                <a:schemeClr val="tx1">
                  <a:lumMod val="75000"/>
                </a:schemeClr>
              </a:solidFill>
              <a:latin typeface="+mn-lt"/>
            </a:endParaRPr>
          </a:p>
        </p:txBody>
      </p:sp>
      <p:pic>
        <p:nvPicPr>
          <p:cNvPr id="21512" name="Picture 5" descr="C:\projets\0_index_3D\01_applis\01_démos\020_mde\mde\documents\gilbabin\10_global\small_tests\01_index3d00-choix_150.jpg"/>
          <p:cNvPicPr>
            <a:picLocks noChangeAspect="1" noChangeArrowheads="1"/>
          </p:cNvPicPr>
          <p:nvPr/>
        </p:nvPicPr>
        <p:blipFill>
          <a:blip r:embed="rId4"/>
          <a:srcRect/>
          <a:stretch>
            <a:fillRect/>
          </a:stretch>
        </p:blipFill>
        <p:spPr bwMode="auto">
          <a:xfrm>
            <a:off x="7227888" y="4537075"/>
            <a:ext cx="1231900" cy="928688"/>
          </a:xfrm>
          <a:prstGeom prst="rect">
            <a:avLst/>
          </a:prstGeom>
          <a:noFill/>
          <a:ln w="9525">
            <a:noFill/>
            <a:miter lim="800000"/>
            <a:headEnd/>
            <a:tailEnd/>
          </a:ln>
        </p:spPr>
      </p:pic>
      <p:sp>
        <p:nvSpPr>
          <p:cNvPr id="17" name="ZoneTexte 16"/>
          <p:cNvSpPr txBox="1"/>
          <p:nvPr/>
        </p:nvSpPr>
        <p:spPr>
          <a:xfrm>
            <a:off x="7146925" y="5446713"/>
            <a:ext cx="1385888" cy="460375"/>
          </a:xfrm>
          <a:prstGeom prst="rect">
            <a:avLst/>
          </a:prstGeom>
          <a:noFill/>
        </p:spPr>
        <p:txBody>
          <a:bodyPr>
            <a:spAutoFit/>
          </a:bodyPr>
          <a:lstStyle/>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Choix de l’avatar </a:t>
            </a:r>
          </a:p>
          <a:p>
            <a:pPr fontAlgn="auto">
              <a:spcBef>
                <a:spcPts val="0"/>
              </a:spcBef>
              <a:spcAft>
                <a:spcPts val="0"/>
              </a:spcAft>
              <a:defRPr/>
            </a:pPr>
            <a:r>
              <a:rPr lang="fr-FR" sz="1200" dirty="0">
                <a:solidFill>
                  <a:schemeClr val="tx1">
                    <a:lumMod val="75000"/>
                  </a:schemeClr>
                </a:solidFill>
                <a:latin typeface="MS PGothic" pitchFamily="34" charset="-128"/>
                <a:ea typeface="MS PGothic" pitchFamily="34" charset="-128"/>
                <a:cs typeface="Arial" pitchFamily="34" charset="0"/>
              </a:rPr>
              <a:t>en plan rapproché</a:t>
            </a:r>
            <a:endParaRPr lang="fr-FR" sz="1200" dirty="0">
              <a:solidFill>
                <a:schemeClr val="tx1">
                  <a:lumMod val="75000"/>
                </a:schemeClr>
              </a:solidFill>
              <a:latin typeface="+mn-lt"/>
            </a:endParaRPr>
          </a:p>
        </p:txBody>
      </p:sp>
      <p:pic>
        <p:nvPicPr>
          <p:cNvPr id="21514" name="Picture 5" descr="C:\Users\Philcoul\Desktop\00_présentation\medias\images\applis\cdf_montfaucon\cdf02_250.jpg"/>
          <p:cNvPicPr>
            <a:picLocks noChangeAspect="1" noChangeArrowheads="1"/>
          </p:cNvPicPr>
          <p:nvPr/>
        </p:nvPicPr>
        <p:blipFill>
          <a:blip r:embed="rId5"/>
          <a:srcRect/>
          <a:stretch>
            <a:fillRect/>
          </a:stretch>
        </p:blipFill>
        <p:spPr bwMode="auto">
          <a:xfrm>
            <a:off x="1066800" y="2749550"/>
            <a:ext cx="2943225" cy="2211388"/>
          </a:xfrm>
          <a:prstGeom prst="rect">
            <a:avLst/>
          </a:prstGeom>
          <a:noFill/>
          <a:ln w="9525">
            <a:noFill/>
            <a:miter lim="800000"/>
            <a:headEnd/>
            <a:tailEnd/>
          </a:ln>
        </p:spPr>
      </p:pic>
      <p:pic>
        <p:nvPicPr>
          <p:cNvPr id="21515" name="Picture 3" descr="C:\Users\Philcoul\Desktop\00_présentation\medias\images\00_applis\musée\musée_pg01_250.jpg"/>
          <p:cNvPicPr>
            <a:picLocks noChangeAspect="1" noChangeArrowheads="1"/>
          </p:cNvPicPr>
          <p:nvPr/>
        </p:nvPicPr>
        <p:blipFill>
          <a:blip r:embed="rId6"/>
          <a:srcRect/>
          <a:stretch>
            <a:fillRect/>
          </a:stretch>
        </p:blipFill>
        <p:spPr bwMode="auto">
          <a:xfrm>
            <a:off x="4140200" y="2736850"/>
            <a:ext cx="2952750" cy="2220913"/>
          </a:xfrm>
          <a:prstGeom prst="rect">
            <a:avLst/>
          </a:prstGeom>
          <a:noFill/>
          <a:ln w="9525">
            <a:noFill/>
            <a:miter lim="800000"/>
            <a:headEnd/>
            <a:tailEnd/>
          </a:ln>
        </p:spPr>
      </p:pic>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27" name="Connecteur droit 26"/>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1"/>
          <p:cNvSpPr txBox="1">
            <a:spLocks/>
          </p:cNvSpPr>
          <p:nvPr/>
        </p:nvSpPr>
        <p:spPr>
          <a:xfrm>
            <a:off x="645072" y="1643050"/>
            <a:ext cx="7927456" cy="3433350"/>
          </a:xfrm>
          <a:prstGeom prst="rect">
            <a:avLst/>
          </a:prstGeom>
        </p:spPr>
        <p:txBody>
          <a:bodyPr/>
          <a:lstStyle/>
          <a:p>
            <a:pPr marL="273050" marR="9144" fontAlgn="auto">
              <a:spcAft>
                <a:spcPts val="0"/>
              </a:spcAft>
              <a:tabLst>
                <a:tab pos="273050" algn="l"/>
                <a:tab pos="2238375" algn="l"/>
              </a:tabLst>
              <a:defRPr/>
            </a:pPr>
            <a:endParaRPr lang="fr-FR" sz="7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VILLES - MAIRIES - COLLECTIVITES LOCALES</a:t>
            </a: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COMMERCES – RUES COMMERCANTES – CENTRES COMMERCIAUX</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SALONS – PARCS DES EXPOSITIONS –PARCS D’AFFAIRES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TOURISME – LOISIRS –VOYAGES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MUSEES – GALERIES - EXPOSITIONS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ARCHITECTURE - URBANISME – GRANDS PROJETS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DEVELOPPEMENT DURABLE</a:t>
            </a:r>
            <a:endParaRPr lang="fr-FR" sz="7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GRANDS PROJETS - DEVELOPPEMENT DURABLE</a:t>
            </a:r>
            <a:endParaRPr lang="fr-FR" sz="7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MONUMENTS HISTORIQUES - JARDINS – INVENTAIRES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PROGRAMMES – JEUX  PEDAGOGIQUES</a:t>
            </a:r>
            <a:endParaRPr lang="fr-FR" sz="8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CENTRAL DATA</a:t>
            </a: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
            </a:r>
            <a:b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500"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2"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MARCHES CIBLES GENERIQUES</a:t>
            </a:r>
            <a:endParaRPr lang="fr-FR" sz="2000" b="1"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41" name="ZoneTexte 40"/>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2.</a:t>
            </a:r>
            <a:endParaRPr lang="fr-FR" sz="2000" b="1" dirty="0">
              <a:latin typeface="+mn-lt"/>
            </a:endParaRPr>
          </a:p>
        </p:txBody>
      </p:sp>
      <p:cxnSp>
        <p:nvCxnSpPr>
          <p:cNvPr id="44" name="Connecteur droit 43"/>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558"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B9DB96E-3945-4BEF-B963-7DF58DBEED71}" type="slidenum">
              <a:rPr lang="fr-FR"/>
              <a:pPr fontAlgn="base">
                <a:spcBef>
                  <a:spcPct val="0"/>
                </a:spcBef>
                <a:spcAft>
                  <a:spcPct val="0"/>
                </a:spcAft>
              </a:pPr>
              <a:t>5</a:t>
            </a:fld>
            <a:endParaRPr lang="fr-FR"/>
          </a:p>
        </p:txBody>
      </p:sp>
      <p:sp>
        <p:nvSpPr>
          <p:cNvPr id="13" name="Titre 1"/>
          <p:cNvSpPr txBox="1">
            <a:spLocks/>
          </p:cNvSpPr>
          <p:nvPr/>
        </p:nvSpPr>
        <p:spPr>
          <a:xfrm>
            <a:off x="928662" y="1285860"/>
            <a:ext cx="7759032" cy="500066"/>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s’applique à différentes niches génériques :</a:t>
            </a: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17"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18" name="Connecteur droit 17"/>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5603" name="ZoneTexte 27"/>
          <p:cNvSpPr txBox="1">
            <a:spLocks noChangeArrowheads="1"/>
          </p:cNvSpPr>
          <p:nvPr/>
        </p:nvSpPr>
        <p:spPr bwMode="auto">
          <a:xfrm>
            <a:off x="6000750" y="1958975"/>
            <a:ext cx="1687513" cy="338138"/>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Plan général (PG)</a:t>
            </a:r>
          </a:p>
        </p:txBody>
      </p:sp>
      <p:sp>
        <p:nvSpPr>
          <p:cNvPr id="25604" name="ZoneTexte 28"/>
          <p:cNvSpPr txBox="1">
            <a:spLocks noChangeArrowheads="1"/>
          </p:cNvSpPr>
          <p:nvPr/>
        </p:nvSpPr>
        <p:spPr bwMode="auto">
          <a:xfrm>
            <a:off x="5989638" y="3138488"/>
            <a:ext cx="1641475" cy="338137"/>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Plan moyen (PM)</a:t>
            </a:r>
          </a:p>
        </p:txBody>
      </p:sp>
      <p:sp>
        <p:nvSpPr>
          <p:cNvPr id="25605" name="ZoneTexte 29"/>
          <p:cNvSpPr txBox="1">
            <a:spLocks noChangeArrowheads="1"/>
          </p:cNvSpPr>
          <p:nvPr/>
        </p:nvSpPr>
        <p:spPr bwMode="auto">
          <a:xfrm>
            <a:off x="5989638" y="4271963"/>
            <a:ext cx="1919287" cy="339725"/>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Plan rapproché (PR)</a:t>
            </a:r>
          </a:p>
        </p:txBody>
      </p:sp>
      <p:sp>
        <p:nvSpPr>
          <p:cNvPr id="21"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2000" b="1" cap="all">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UN MECCANO 3D</a:t>
            </a:r>
            <a:endParaRPr lang="fr-FR" sz="20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23" name="ZoneTexte 22"/>
          <p:cNvSpPr txBox="1"/>
          <p:nvPr/>
        </p:nvSpPr>
        <p:spPr>
          <a:xfrm>
            <a:off x="503238" y="642938"/>
            <a:ext cx="452437" cy="400050"/>
          </a:xfrm>
          <a:prstGeom prst="rect">
            <a:avLst/>
          </a:prstGeom>
          <a:noFill/>
        </p:spPr>
        <p:txBody>
          <a:bodyPr wrap="none">
            <a:spAutoFit/>
          </a:bodyPr>
          <a:lstStyle/>
          <a:p>
            <a:pPr fontAlgn="auto">
              <a:spcBef>
                <a:spcPts val="0"/>
              </a:spcBef>
              <a:spcAft>
                <a:spcPts val="0"/>
              </a:spcAft>
              <a:defRPr/>
            </a:pPr>
            <a:r>
              <a:rPr lang="fr-FR" sz="2000" b="1" dirty="0">
                <a:solidFill>
                  <a:schemeClr val="tx1">
                    <a:lumMod val="75000"/>
                  </a:schemeClr>
                </a:solidFill>
                <a:latin typeface="Comic Sans MS" pitchFamily="66" charset="0"/>
                <a:ea typeface="MS PGothic" pitchFamily="34" charset="-128"/>
                <a:cs typeface="Arial" pitchFamily="34" charset="0"/>
              </a:rPr>
              <a:t>3.</a:t>
            </a:r>
            <a:endParaRPr lang="fr-FR" sz="2000" b="1" dirty="0">
              <a:latin typeface="+mn-lt"/>
            </a:endParaRPr>
          </a:p>
        </p:txBody>
      </p:sp>
      <p:sp>
        <p:nvSpPr>
          <p:cNvPr id="24" name="Titre 1"/>
          <p:cNvSpPr txBox="1">
            <a:spLocks/>
          </p:cNvSpPr>
          <p:nvPr/>
        </p:nvSpPr>
        <p:spPr>
          <a:xfrm>
            <a:off x="928662" y="1142984"/>
            <a:ext cx="7572428" cy="642942"/>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propose une technologie intuitive, sans apprentissage et facile d’accès pour l’utilisateur sur Internet ou en local :</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2" name="ZoneTexte 31"/>
          <p:cNvSpPr txBox="1"/>
          <p:nvPr/>
        </p:nvSpPr>
        <p:spPr>
          <a:xfrm>
            <a:off x="642910" y="1938722"/>
            <a:ext cx="3714776" cy="1446550"/>
          </a:xfrm>
          <a:prstGeom prst="rect">
            <a:avLst/>
          </a:prstGeom>
          <a:noFill/>
        </p:spPr>
        <p:txBody>
          <a:bodyPr>
            <a:spAutoFit/>
          </a:bodyPr>
          <a:lstStyle/>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Un ascenseur à  3 plans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t>
            </a:r>
            <a:endParaRPr lang="fr-FR" sz="10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jeu de filtres thématiques,</a:t>
            </a: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Des balises porteuses </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d’informations.</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pic>
        <p:nvPicPr>
          <p:cNvPr id="25610" name="Picture 3" descr="C:\projets\0_index_3D\01_applis\01_démos\020_mde\mde\documents\gilbabin\10_global\rec\04_index3d02-PM_rec.jpg"/>
          <p:cNvPicPr>
            <a:picLocks noChangeAspect="1" noChangeArrowheads="1"/>
          </p:cNvPicPr>
          <p:nvPr/>
        </p:nvPicPr>
        <p:blipFill>
          <a:blip r:embed="rId4"/>
          <a:srcRect/>
          <a:stretch>
            <a:fillRect/>
          </a:stretch>
        </p:blipFill>
        <p:spPr bwMode="auto">
          <a:xfrm>
            <a:off x="4489450" y="3254375"/>
            <a:ext cx="1511300" cy="1084263"/>
          </a:xfrm>
          <a:prstGeom prst="rect">
            <a:avLst/>
          </a:prstGeom>
          <a:noFill/>
          <a:ln w="9525">
            <a:noFill/>
            <a:miter lim="800000"/>
            <a:headEnd/>
            <a:tailEnd/>
          </a:ln>
        </p:spPr>
      </p:pic>
      <p:pic>
        <p:nvPicPr>
          <p:cNvPr id="25611" name="Picture 2" descr="C:\projets\0_index_3D\01_applis\01_démos\020_mde\mde\documents\gilbabin\10_global\rec\03_index3d01-PGnotext_rec.jpg"/>
          <p:cNvPicPr>
            <a:picLocks noChangeAspect="1" noChangeArrowheads="1"/>
          </p:cNvPicPr>
          <p:nvPr/>
        </p:nvPicPr>
        <p:blipFill>
          <a:blip r:embed="rId5"/>
          <a:srcRect/>
          <a:stretch>
            <a:fillRect/>
          </a:stretch>
        </p:blipFill>
        <p:spPr bwMode="auto">
          <a:xfrm>
            <a:off x="4489450" y="2081213"/>
            <a:ext cx="1511300" cy="1101725"/>
          </a:xfrm>
          <a:prstGeom prst="rect">
            <a:avLst/>
          </a:prstGeom>
          <a:noFill/>
          <a:ln w="9525">
            <a:noFill/>
            <a:miter lim="800000"/>
            <a:headEnd/>
            <a:tailEnd/>
          </a:ln>
        </p:spPr>
      </p:pic>
      <p:pic>
        <p:nvPicPr>
          <p:cNvPr id="25612" name="Picture 4" descr="C:\projets\0_index_3D\01_applis\01_démos\020_mde\mde\documents\gilbabin\10_global\rec\06_index3d03-PRnotext_rec.jpg"/>
          <p:cNvPicPr>
            <a:picLocks noChangeAspect="1" noChangeArrowheads="1"/>
          </p:cNvPicPr>
          <p:nvPr/>
        </p:nvPicPr>
        <p:blipFill>
          <a:blip r:embed="rId6"/>
          <a:srcRect/>
          <a:stretch>
            <a:fillRect/>
          </a:stretch>
        </p:blipFill>
        <p:spPr bwMode="auto">
          <a:xfrm>
            <a:off x="4491038" y="4410075"/>
            <a:ext cx="1509712" cy="1085850"/>
          </a:xfrm>
          <a:prstGeom prst="rect">
            <a:avLst/>
          </a:prstGeom>
          <a:noFill/>
          <a:ln w="9525">
            <a:noFill/>
            <a:miter lim="800000"/>
            <a:headEnd/>
            <a:tailEnd/>
          </a:ln>
        </p:spPr>
      </p:pic>
      <p:sp>
        <p:nvSpPr>
          <p:cNvPr id="25613" name="Espace réservé du numéro de diapositive 2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5C5884-0DDA-451D-8257-D0AD397ADB49}" type="slidenum">
              <a:rPr lang="fr-FR"/>
              <a:pPr fontAlgn="base">
                <a:spcBef>
                  <a:spcPct val="0"/>
                </a:spcBef>
                <a:spcAft>
                  <a:spcPct val="0"/>
                </a:spcAft>
              </a:pPr>
              <a:t>6</a:t>
            </a:fld>
            <a:endParaRPr lang="fr-FR"/>
          </a:p>
        </p:txBody>
      </p:sp>
      <p:pic>
        <p:nvPicPr>
          <p:cNvPr id="25614" name="Picture 4" descr="C:\Users\Philippe\Desktop\00_présentation\medias\images\applis\paris\paris01_150.jpg"/>
          <p:cNvPicPr>
            <a:picLocks noChangeAspect="1" noChangeArrowheads="1"/>
          </p:cNvPicPr>
          <p:nvPr/>
        </p:nvPicPr>
        <p:blipFill>
          <a:blip r:embed="rId7"/>
          <a:srcRect/>
          <a:stretch>
            <a:fillRect/>
          </a:stretch>
        </p:blipFill>
        <p:spPr bwMode="auto">
          <a:xfrm>
            <a:off x="1128713" y="3259138"/>
            <a:ext cx="773112" cy="571500"/>
          </a:xfrm>
          <a:prstGeom prst="rect">
            <a:avLst/>
          </a:prstGeom>
          <a:noFill/>
          <a:ln w="9525">
            <a:noFill/>
            <a:miter lim="800000"/>
            <a:headEnd/>
            <a:tailEnd/>
          </a:ln>
        </p:spPr>
      </p:pic>
      <p:sp>
        <p:nvSpPr>
          <p:cNvPr id="25615" name="ZoneTexte 34"/>
          <p:cNvSpPr txBox="1">
            <a:spLocks noChangeArrowheads="1"/>
          </p:cNvSpPr>
          <p:nvPr/>
        </p:nvSpPr>
        <p:spPr bwMode="auto">
          <a:xfrm>
            <a:off x="1843088" y="3657600"/>
            <a:ext cx="1222375" cy="276225"/>
          </a:xfrm>
          <a:prstGeom prst="rect">
            <a:avLst/>
          </a:prstGeom>
          <a:noFill/>
          <a:ln w="9525">
            <a:noFill/>
            <a:miter lim="800000"/>
            <a:headEnd/>
            <a:tailEnd/>
          </a:ln>
        </p:spPr>
        <p:txBody>
          <a:bodyPr wrap="none">
            <a:spAutoFit/>
          </a:bodyPr>
          <a:lstStyle/>
          <a:p>
            <a:r>
              <a:rPr lang="fr-FR" sz="1200">
                <a:solidFill>
                  <a:srgbClr val="FF0000"/>
                </a:solidFill>
                <a:latin typeface="MS PGothic"/>
                <a:ea typeface="MS PGothic"/>
                <a:cs typeface="Arial" charset="0"/>
              </a:rPr>
              <a:t>Démo « Paris »</a:t>
            </a:r>
            <a:endParaRPr lang="fr-FR" sz="1200">
              <a:latin typeface="Corbel" pitchFamily="34" charset="0"/>
              <a:ea typeface="MS PGothic"/>
              <a:cs typeface="Arial" charset="0"/>
            </a:endParaRPr>
          </a:p>
        </p:txBody>
      </p:sp>
      <p:sp>
        <p:nvSpPr>
          <p:cNvPr id="3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37" name="Connecteur droit 36"/>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6" name="Titre 1"/>
          <p:cNvSpPr>
            <a:spLocks noGrp="1"/>
          </p:cNvSpPr>
          <p:nvPr>
            <p:ph type="ctrTitle"/>
          </p:nvPr>
        </p:nvSpPr>
        <p:spPr>
          <a:xfrm>
            <a:off x="914400" y="628624"/>
            <a:ext cx="7772400" cy="371484"/>
          </a:xfrm>
        </p:spPr>
        <p:txBody>
          <a:bodyPr/>
          <a:lstStyle/>
          <a:p>
            <a:pPr fontAlgn="auto">
              <a:spcAft>
                <a:spcPts val="0"/>
              </a:spcAft>
              <a:defRPr/>
            </a:pPr>
            <a:r>
              <a:rPr lang="fr-FR" sz="1600" dirty="0" smtClean="0">
                <a:solidFill>
                  <a:schemeClr val="tx1">
                    <a:lumMod val="75000"/>
                  </a:schemeClr>
                </a:solidFill>
                <a:latin typeface="Comic Sans MS" pitchFamily="66" charset="0"/>
                <a:ea typeface="MS PGothic" pitchFamily="34" charset="-128"/>
                <a:cs typeface="Arial" pitchFamily="34" charset="0"/>
              </a:rPr>
              <a:t>UN MECCANO 3D</a:t>
            </a:r>
            <a:endParaRPr lang="fr-FR" sz="1600" b="0" dirty="0">
              <a:solidFill>
                <a:schemeClr val="tx1">
                  <a:lumMod val="75000"/>
                </a:schemeClr>
              </a:solidFill>
              <a:latin typeface="Comic Sans MS" pitchFamily="66" charset="0"/>
            </a:endParaRPr>
          </a:p>
        </p:txBody>
      </p:sp>
      <p:sp>
        <p:nvSpPr>
          <p:cNvPr id="24" name="ZoneTexte 23"/>
          <p:cNvSpPr txBox="1"/>
          <p:nvPr/>
        </p:nvSpPr>
        <p:spPr>
          <a:xfrm>
            <a:off x="642910" y="1938722"/>
            <a:ext cx="3714776" cy="1446550"/>
          </a:xfrm>
          <a:prstGeom prst="rect">
            <a:avLst/>
          </a:prstGeom>
          <a:noFill/>
        </p:spPr>
        <p:txBody>
          <a:bodyPr>
            <a:spAutoFit/>
          </a:bodyPr>
          <a:lstStyle/>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ascenseur à  3 plans,</a:t>
            </a:r>
            <a:endParaRPr lang="fr-FR" sz="10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Un jeu de filtres thématiques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t>
            </a: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Des balises porteuses </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d’informations.</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5" name="Titre 1"/>
          <p:cNvSpPr txBox="1">
            <a:spLocks/>
          </p:cNvSpPr>
          <p:nvPr/>
        </p:nvSpPr>
        <p:spPr>
          <a:xfrm>
            <a:off x="928662" y="1142984"/>
            <a:ext cx="7572428" cy="642942"/>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propose une technologie intuitive, sans apprentissage et facile d’accès pour l’utilisateur sur Internet ou en local :</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7654" name="ZoneTexte 30"/>
          <p:cNvSpPr txBox="1">
            <a:spLocks noChangeArrowheads="1"/>
          </p:cNvSpPr>
          <p:nvPr/>
        </p:nvSpPr>
        <p:spPr bwMode="auto">
          <a:xfrm>
            <a:off x="6000750" y="1973263"/>
            <a:ext cx="450850" cy="338137"/>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PG</a:t>
            </a:r>
          </a:p>
        </p:txBody>
      </p:sp>
      <p:sp>
        <p:nvSpPr>
          <p:cNvPr id="27655" name="ZoneTexte 31"/>
          <p:cNvSpPr txBox="1">
            <a:spLocks noChangeArrowheads="1"/>
          </p:cNvSpPr>
          <p:nvPr/>
        </p:nvSpPr>
        <p:spPr bwMode="auto">
          <a:xfrm>
            <a:off x="5989638" y="3152775"/>
            <a:ext cx="463550" cy="338138"/>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PM</a:t>
            </a:r>
          </a:p>
        </p:txBody>
      </p:sp>
      <p:sp>
        <p:nvSpPr>
          <p:cNvPr id="27656" name="ZoneTexte 33"/>
          <p:cNvSpPr txBox="1">
            <a:spLocks noChangeArrowheads="1"/>
          </p:cNvSpPr>
          <p:nvPr/>
        </p:nvSpPr>
        <p:spPr bwMode="auto">
          <a:xfrm>
            <a:off x="5989638" y="4300538"/>
            <a:ext cx="439737" cy="338137"/>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PR</a:t>
            </a:r>
          </a:p>
        </p:txBody>
      </p:sp>
      <p:pic>
        <p:nvPicPr>
          <p:cNvPr id="27657" name="Picture 4" descr="D:\projets\0_index_3D\01_applis\01_démos\020_mde\mde\documents\gilbabin\11_séries\113_frise_survol\1132_tourisme\final\small\12_index3d05C-PR-Tourisme1_rec_150.jpg"/>
          <p:cNvPicPr>
            <a:picLocks noChangeAspect="1" noChangeArrowheads="1"/>
          </p:cNvPicPr>
          <p:nvPr/>
        </p:nvPicPr>
        <p:blipFill>
          <a:blip r:embed="rId4"/>
          <a:srcRect/>
          <a:stretch>
            <a:fillRect/>
          </a:stretch>
        </p:blipFill>
        <p:spPr bwMode="auto">
          <a:xfrm>
            <a:off x="4500563" y="4437063"/>
            <a:ext cx="1500187" cy="1149350"/>
          </a:xfrm>
          <a:prstGeom prst="rect">
            <a:avLst/>
          </a:prstGeom>
          <a:noFill/>
          <a:ln w="9525">
            <a:noFill/>
            <a:miter lim="800000"/>
            <a:headEnd/>
            <a:tailEnd/>
          </a:ln>
        </p:spPr>
      </p:pic>
      <p:pic>
        <p:nvPicPr>
          <p:cNvPr id="27658" name="Picture 2" descr="D:\projets\0_index_3D\01_applis\01_démos\020_mde\mde\documents\gilbabin\11_séries\113_frise_survol\1132_tourisme\final\small\10_index3d-Tourisme_pg_final_150.jpg"/>
          <p:cNvPicPr>
            <a:picLocks noChangeAspect="1" noChangeArrowheads="1"/>
          </p:cNvPicPr>
          <p:nvPr/>
        </p:nvPicPr>
        <p:blipFill>
          <a:blip r:embed="rId5"/>
          <a:srcRect/>
          <a:stretch>
            <a:fillRect/>
          </a:stretch>
        </p:blipFill>
        <p:spPr bwMode="auto">
          <a:xfrm>
            <a:off x="4489450" y="2087563"/>
            <a:ext cx="1511300" cy="1085850"/>
          </a:xfrm>
          <a:prstGeom prst="rect">
            <a:avLst/>
          </a:prstGeom>
          <a:noFill/>
          <a:ln w="9525">
            <a:noFill/>
            <a:miter lim="800000"/>
            <a:headEnd/>
            <a:tailEnd/>
          </a:ln>
        </p:spPr>
      </p:pic>
      <p:pic>
        <p:nvPicPr>
          <p:cNvPr id="27659" name="Picture 3" descr="D:\projets\0_index_3D\01_applis\01_démos\020_mde\mde\documents\gilbabin\11_séries\113_frise_survol\1132_tourisme\final\small\11_index3d-Tourisme_pm_final_150.jpg"/>
          <p:cNvPicPr>
            <a:picLocks noChangeAspect="1" noChangeArrowheads="1"/>
          </p:cNvPicPr>
          <p:nvPr/>
        </p:nvPicPr>
        <p:blipFill>
          <a:blip r:embed="rId6"/>
          <a:srcRect/>
          <a:stretch>
            <a:fillRect/>
          </a:stretch>
        </p:blipFill>
        <p:spPr bwMode="auto">
          <a:xfrm>
            <a:off x="4500563" y="3243263"/>
            <a:ext cx="1500187" cy="1114425"/>
          </a:xfrm>
          <a:prstGeom prst="rect">
            <a:avLst/>
          </a:prstGeom>
          <a:noFill/>
          <a:ln w="9525">
            <a:noFill/>
            <a:miter lim="800000"/>
            <a:headEnd/>
            <a:tailEnd/>
          </a:ln>
        </p:spPr>
      </p:pic>
      <p:sp>
        <p:nvSpPr>
          <p:cNvPr id="27660" name="Espace réservé du numéro de diapositive 1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996F62-45A0-4F97-9B14-258B94BFAA7F}" type="slidenum">
              <a:rPr lang="fr-FR"/>
              <a:pPr fontAlgn="base">
                <a:spcBef>
                  <a:spcPct val="0"/>
                </a:spcBef>
                <a:spcAft>
                  <a:spcPct val="0"/>
                </a:spcAft>
              </a:pPr>
              <a:t>7</a:t>
            </a:fld>
            <a:endParaRPr lang="fr-FR"/>
          </a:p>
        </p:txBody>
      </p:sp>
      <p:sp>
        <p:nvSpPr>
          <p:cNvPr id="27661" name="ZoneTexte 21"/>
          <p:cNvSpPr txBox="1">
            <a:spLocks noChangeArrowheads="1"/>
          </p:cNvSpPr>
          <p:nvPr/>
        </p:nvSpPr>
        <p:spPr bwMode="auto">
          <a:xfrm>
            <a:off x="1874838" y="3657600"/>
            <a:ext cx="1484312" cy="276225"/>
          </a:xfrm>
          <a:prstGeom prst="rect">
            <a:avLst/>
          </a:prstGeom>
          <a:noFill/>
          <a:ln w="9525">
            <a:noFill/>
            <a:miter lim="800000"/>
            <a:headEnd/>
            <a:tailEnd/>
          </a:ln>
        </p:spPr>
        <p:txBody>
          <a:bodyPr wrap="none">
            <a:spAutoFit/>
          </a:bodyPr>
          <a:lstStyle/>
          <a:p>
            <a:r>
              <a:rPr lang="fr-FR" sz="1200">
                <a:solidFill>
                  <a:srgbClr val="FF0000"/>
                </a:solidFill>
                <a:latin typeface="MS PGothic"/>
                <a:ea typeface="MS PGothic"/>
                <a:cs typeface="Arial" charset="0"/>
              </a:rPr>
              <a:t>Démo « Mde Ville »</a:t>
            </a:r>
            <a:endParaRPr lang="fr-FR" sz="1200">
              <a:latin typeface="Corbel" pitchFamily="34" charset="0"/>
              <a:ea typeface="MS PGothic"/>
              <a:cs typeface="Arial" charset="0"/>
            </a:endParaRPr>
          </a:p>
        </p:txBody>
      </p:sp>
      <p:pic>
        <p:nvPicPr>
          <p:cNvPr id="27662" name="Picture 5" descr="C:\Users\Philippe\Desktop\00_présentation\medias\images\applis\mde_urbain\mde_urbain01_400.jpg">
            <a:hlinkClick r:id="rId7"/>
          </p:cNvPr>
          <p:cNvPicPr>
            <a:picLocks noChangeAspect="1" noChangeArrowheads="1"/>
          </p:cNvPicPr>
          <p:nvPr/>
        </p:nvPicPr>
        <p:blipFill>
          <a:blip r:embed="rId8"/>
          <a:srcRect/>
          <a:stretch>
            <a:fillRect/>
          </a:stretch>
        </p:blipFill>
        <p:spPr bwMode="auto">
          <a:xfrm>
            <a:off x="1128713" y="3259138"/>
            <a:ext cx="800100" cy="601662"/>
          </a:xfrm>
          <a:prstGeom prst="rect">
            <a:avLst/>
          </a:prstGeom>
          <a:noFill/>
          <a:ln w="9525">
            <a:noFill/>
            <a:miter lim="800000"/>
            <a:headEnd/>
            <a:tailEnd/>
          </a:ln>
        </p:spPr>
      </p:pic>
      <p:sp>
        <p:nvSpPr>
          <p:cNvPr id="26"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35" name="Connecteur droit 34"/>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sndAc>
      <p:stSnd>
        <p:snd r:embed="rId3"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9699" name="Picture 2" descr="C:\projets\0_index_3D\01_applis\01_démos\020_mde\mde\documents\gilbabin\10_global\rec\18_index3d07B-PM-Balises3_rec.jpg"/>
          <p:cNvPicPr>
            <a:picLocks noChangeAspect="1" noChangeArrowheads="1"/>
          </p:cNvPicPr>
          <p:nvPr/>
        </p:nvPicPr>
        <p:blipFill>
          <a:blip r:embed="rId4"/>
          <a:srcRect/>
          <a:stretch>
            <a:fillRect/>
          </a:stretch>
        </p:blipFill>
        <p:spPr bwMode="auto">
          <a:xfrm>
            <a:off x="4286250" y="1997075"/>
            <a:ext cx="3857625" cy="2890838"/>
          </a:xfrm>
          <a:prstGeom prst="rect">
            <a:avLst/>
          </a:prstGeom>
          <a:noFill/>
          <a:ln w="9525">
            <a:noFill/>
            <a:miter lim="800000"/>
            <a:headEnd/>
            <a:tailEnd/>
          </a:ln>
        </p:spPr>
      </p:pic>
      <p:sp>
        <p:nvSpPr>
          <p:cNvPr id="14"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UN MECCANO 3D</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sp>
        <p:nvSpPr>
          <p:cNvPr id="17" name="ZoneTexte 16"/>
          <p:cNvSpPr txBox="1"/>
          <p:nvPr/>
        </p:nvSpPr>
        <p:spPr>
          <a:xfrm>
            <a:off x="642910" y="1938722"/>
            <a:ext cx="3714776" cy="1446550"/>
          </a:xfrm>
          <a:prstGeom prst="rect">
            <a:avLst/>
          </a:prstGeom>
          <a:noFill/>
        </p:spPr>
        <p:txBody>
          <a:bodyPr>
            <a:spAutoFit/>
          </a:bodyPr>
          <a:lstStyle/>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ascenseur à  3 plans,</a:t>
            </a:r>
            <a:endParaRPr lang="fr-FR" sz="10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Un jeu de filtres thématiques,</a:t>
            </a: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L="273050" marR="9144" fontAlgn="auto">
              <a:spcAft>
                <a:spcPts val="0"/>
              </a:spcAft>
              <a:buFont typeface="Arial" pitchFamily="34" charset="0"/>
              <a:buChar char="•"/>
              <a:tabLst>
                <a:tab pos="273050" algn="l"/>
                <a:tab pos="2238375" algn="l"/>
              </a:tabLst>
              <a:defRPr/>
            </a:pP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 </a:t>
            </a: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Des balises porteuses </a:t>
            </a:r>
            <a:b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br>
            <a:r>
              <a:rPr lang="fr-FR" dirty="0">
                <a:solidFill>
                  <a:srgbClr val="FF0000"/>
                </a:solidFill>
                <a:effectLst>
                  <a:reflection blurRad="12700" stA="34000" endA="740" endPos="53000" dir="5400000" sy="-100000" algn="bl" rotWithShape="0"/>
                </a:effectLst>
                <a:latin typeface="MS PGothic" pitchFamily="34" charset="-128"/>
                <a:ea typeface="MS PGothic" pitchFamily="34" charset="-128"/>
                <a:cs typeface="Arial" pitchFamily="34" charset="0"/>
              </a:rPr>
              <a:t>  d’informations</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a:t>
            </a:r>
            <a:b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br>
            <a:endParaRPr lang="fr-FR" sz="16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1" name="Titre 1"/>
          <p:cNvSpPr txBox="1">
            <a:spLocks/>
          </p:cNvSpPr>
          <p:nvPr/>
        </p:nvSpPr>
        <p:spPr>
          <a:xfrm>
            <a:off x="928662" y="1142984"/>
            <a:ext cx="7572428" cy="642942"/>
          </a:xfrm>
          <a:prstGeom prst="rect">
            <a:avLst/>
          </a:prstGeom>
        </p:spPr>
        <p:txBody>
          <a:bodyPr/>
          <a:lstStyle/>
          <a:p>
            <a:pPr marR="9144" fontAlgn="auto">
              <a:spcAft>
                <a:spcPts val="0"/>
              </a:spcAft>
              <a:tabLst>
                <a:tab pos="2238375" algn="l"/>
              </a:tabLst>
              <a:defRPr/>
            </a:pPr>
            <a:r>
              <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rPr>
              <a:t>INDEX 3D </a:t>
            </a:r>
            <a:r>
              <a:rPr lang="fr-FR" dirty="0">
                <a:effectLst>
                  <a:reflection blurRad="12700" stA="34000" endA="740" endPos="53000" dir="5400000" sy="-100000" algn="bl" rotWithShape="0"/>
                </a:effectLst>
                <a:latin typeface="MS PGothic" pitchFamily="34" charset="-128"/>
                <a:ea typeface="MS PGothic" pitchFamily="34" charset="-128"/>
                <a:cs typeface="Arial" pitchFamily="34" charset="0"/>
              </a:rPr>
              <a:t>propose une technologie intuitive, sans apprentissage et facile d’accès pour l’utilisateur sur Internet ou en local :</a:t>
            </a:r>
            <a:endParaRPr lang="fr-FR" sz="500" dirty="0">
              <a:effectLst>
                <a:reflection blurRad="12700" stA="34000" endA="740" endPos="53000" dir="5400000" sy="-100000" algn="bl" rotWithShape="0"/>
              </a:effectLst>
              <a:latin typeface="MS PGothic" pitchFamily="34" charset="-128"/>
              <a:ea typeface="MS PGothic" pitchFamily="34" charset="-128"/>
              <a:cs typeface="Arial" pitchFamily="34" charset="0"/>
            </a:endParaRP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9703" name="ZoneTexte 21"/>
          <p:cNvSpPr txBox="1">
            <a:spLocks noChangeArrowheads="1"/>
          </p:cNvSpPr>
          <p:nvPr/>
        </p:nvSpPr>
        <p:spPr bwMode="auto">
          <a:xfrm>
            <a:off x="7791450" y="4830763"/>
            <a:ext cx="463550" cy="338137"/>
          </a:xfrm>
          <a:prstGeom prst="rect">
            <a:avLst/>
          </a:prstGeom>
          <a:noFill/>
          <a:ln w="9525">
            <a:noFill/>
            <a:miter lim="800000"/>
            <a:headEnd/>
            <a:tailEnd/>
          </a:ln>
        </p:spPr>
        <p:txBody>
          <a:bodyPr wrap="none">
            <a:spAutoFit/>
          </a:bodyPr>
          <a:lstStyle/>
          <a:p>
            <a:r>
              <a:rPr lang="fr-FR" sz="1600">
                <a:solidFill>
                  <a:srgbClr val="FF0000"/>
                </a:solidFill>
                <a:latin typeface="MS PGothic"/>
                <a:ea typeface="MS PGothic"/>
                <a:cs typeface="Arial" charset="0"/>
              </a:rPr>
              <a:t>PM</a:t>
            </a:r>
          </a:p>
        </p:txBody>
      </p:sp>
      <p:pic>
        <p:nvPicPr>
          <p:cNvPr id="29704" name="Picture 2" descr="C:\Users\Philcoul\Desktop\00_présentation\medias\images\00_applis\cdf_montfaucon\montfaucon03_150.jpg">
            <a:hlinkClick r:id="rId5"/>
          </p:cNvPr>
          <p:cNvPicPr>
            <a:picLocks noChangeAspect="1" noChangeArrowheads="1"/>
          </p:cNvPicPr>
          <p:nvPr/>
        </p:nvPicPr>
        <p:blipFill>
          <a:blip r:embed="rId6"/>
          <a:srcRect/>
          <a:stretch>
            <a:fillRect/>
          </a:stretch>
        </p:blipFill>
        <p:spPr bwMode="auto">
          <a:xfrm>
            <a:off x="1128713" y="3259138"/>
            <a:ext cx="795337" cy="598487"/>
          </a:xfrm>
          <a:prstGeom prst="rect">
            <a:avLst/>
          </a:prstGeom>
          <a:noFill/>
          <a:ln w="9525">
            <a:noFill/>
            <a:miter lim="800000"/>
            <a:headEnd/>
            <a:tailEnd/>
          </a:ln>
        </p:spPr>
      </p:pic>
      <p:sp>
        <p:nvSpPr>
          <p:cNvPr id="29705" name="Espace réservé du numéro de diapositive 1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343A41D-E559-4C2A-AB99-1CBB6ADA7EDA}" type="slidenum">
              <a:rPr lang="fr-FR"/>
              <a:pPr fontAlgn="base">
                <a:spcBef>
                  <a:spcPct val="0"/>
                </a:spcBef>
                <a:spcAft>
                  <a:spcPct val="0"/>
                </a:spcAft>
              </a:pPr>
              <a:t>8</a:t>
            </a:fld>
            <a:endParaRPr lang="fr-FR"/>
          </a:p>
        </p:txBody>
      </p:sp>
      <p:sp>
        <p:nvSpPr>
          <p:cNvPr id="29706" name="ZoneTexte 24"/>
          <p:cNvSpPr txBox="1">
            <a:spLocks noChangeArrowheads="1"/>
          </p:cNvSpPr>
          <p:nvPr/>
        </p:nvSpPr>
        <p:spPr bwMode="auto">
          <a:xfrm>
            <a:off x="1871663" y="3670300"/>
            <a:ext cx="1947862" cy="277813"/>
          </a:xfrm>
          <a:prstGeom prst="rect">
            <a:avLst/>
          </a:prstGeom>
          <a:noFill/>
          <a:ln w="9525">
            <a:noFill/>
            <a:miter lim="800000"/>
            <a:headEnd/>
            <a:tailEnd/>
          </a:ln>
        </p:spPr>
        <p:txBody>
          <a:bodyPr wrap="none">
            <a:spAutoFit/>
          </a:bodyPr>
          <a:lstStyle/>
          <a:p>
            <a:r>
              <a:rPr lang="fr-FR" sz="1200">
                <a:solidFill>
                  <a:srgbClr val="FF0000"/>
                </a:solidFill>
                <a:latin typeface="MS PGothic"/>
                <a:ea typeface="MS PGothic"/>
                <a:cs typeface="Arial" charset="0"/>
              </a:rPr>
              <a:t>Démo « Rue Montfaucon »</a:t>
            </a:r>
            <a:endParaRPr lang="fr-FR" sz="1200">
              <a:latin typeface="Corbel" pitchFamily="34" charset="0"/>
              <a:ea typeface="MS PGothic"/>
              <a:cs typeface="Arial" charset="0"/>
            </a:endParaRPr>
          </a:p>
        </p:txBody>
      </p:sp>
      <p:sp>
        <p:nvSpPr>
          <p:cNvPr id="31" name="Titre 1"/>
          <p:cNvSpPr txBox="1">
            <a:spLocks/>
          </p:cNvSpPr>
          <p:nvPr/>
        </p:nvSpPr>
        <p:spPr>
          <a:xfrm>
            <a:off x="928662" y="4770305"/>
            <a:ext cx="1714512" cy="444646"/>
          </a:xfrm>
          <a:prstGeom prst="rect">
            <a:avLst/>
          </a:prstGeom>
        </p:spPr>
        <p:txBody>
          <a:bodyPr/>
          <a:lstStyle/>
          <a:p>
            <a:pPr marR="9144" fontAlgn="auto">
              <a:spcAft>
                <a:spcPts val="0"/>
              </a:spcAft>
              <a:tabLst>
                <a:tab pos="2238375" algn="l"/>
              </a:tabLst>
              <a:defRPr/>
            </a:pPr>
            <a:r>
              <a:rPr lang="fr-FR" u="sng" dirty="0">
                <a:solidFill>
                  <a:schemeClr val="tx1">
                    <a:lumMod val="6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Pour mémoire :</a:t>
            </a: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32" name="Titre 1"/>
          <p:cNvSpPr txBox="1">
            <a:spLocks/>
          </p:cNvSpPr>
          <p:nvPr/>
        </p:nvSpPr>
        <p:spPr>
          <a:xfrm>
            <a:off x="928662" y="5157367"/>
            <a:ext cx="7643866" cy="728235"/>
          </a:xfrm>
          <a:prstGeom prst="rect">
            <a:avLst/>
          </a:prstGeom>
        </p:spPr>
        <p:txBody>
          <a:bodyPr/>
          <a:lstStyle/>
          <a:p>
            <a:pPr marR="9144" fontAlgn="auto">
              <a:spcAft>
                <a:spcPts val="0"/>
              </a:spcAft>
              <a:tabLst>
                <a:tab pos="2238375" algn="l"/>
              </a:tabLst>
              <a:defRPr/>
            </a:pPr>
            <a:r>
              <a:rPr lang="fr-FR" dirty="0">
                <a:solidFill>
                  <a:schemeClr val="tx1">
                    <a:lumMod val="6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Une </a:t>
            </a:r>
            <a:r>
              <a:rPr lang="fr-FR" i="1" dirty="0">
                <a:solidFill>
                  <a:schemeClr val="tx1">
                    <a:lumMod val="6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balise</a:t>
            </a:r>
            <a:r>
              <a:rPr lang="fr-FR" dirty="0">
                <a:solidFill>
                  <a:schemeClr val="tx1">
                    <a:lumMod val="65000"/>
                  </a:schemeClr>
                </a:solidFill>
                <a:effectLst>
                  <a:reflection blurRad="12700" stA="34000" endA="740" endPos="53000" dir="5400000" sy="-100000" algn="bl" rotWithShape="0"/>
                </a:effectLst>
                <a:latin typeface="MS PGothic" pitchFamily="34" charset="-128"/>
                <a:ea typeface="MS PGothic" pitchFamily="34" charset="-128"/>
                <a:cs typeface="Arial" pitchFamily="34" charset="0"/>
              </a:rPr>
              <a:t> est un point cliquable sur lequel on peut accrocher de l’information sur tout type de support. Ce point peut bien sûr être customisé.</a:t>
            </a:r>
          </a:p>
          <a:p>
            <a:pPr marR="9144" fontAlgn="auto">
              <a:spcAft>
                <a:spcPts val="0"/>
              </a:spcAft>
              <a:buFont typeface="Courier New" pitchFamily="49" charset="0"/>
              <a:buChar char="o"/>
              <a:tabLst>
                <a:tab pos="2238375" algn="l"/>
              </a:tabLst>
              <a:defRPr/>
            </a:pPr>
            <a:endParaRPr lang="fr-FR" dirty="0">
              <a:solidFill>
                <a:srgbClr val="FFFF00"/>
              </a:solidFill>
              <a:effectLst>
                <a:reflection blurRad="12700" stA="34000" endA="740" endPos="53000" dir="5400000" sy="-100000" algn="bl" rotWithShape="0"/>
              </a:effectLst>
              <a:latin typeface="MS PGothic" pitchFamily="34" charset="-128"/>
              <a:ea typeface="MS PGothic" pitchFamily="34" charset="-128"/>
              <a:cs typeface="Arial" pitchFamily="34" charset="0"/>
            </a:endParaRPr>
          </a:p>
        </p:txBody>
      </p:sp>
      <p:sp>
        <p:nvSpPr>
          <p:cNvPr id="26" name="ZoneTexte 25"/>
          <p:cNvSpPr txBox="1"/>
          <p:nvPr/>
        </p:nvSpPr>
        <p:spPr>
          <a:xfrm>
            <a:off x="4187825" y="4868863"/>
            <a:ext cx="2606675" cy="276225"/>
          </a:xfrm>
          <a:prstGeom prst="rect">
            <a:avLst/>
          </a:prstGeom>
          <a:noFill/>
        </p:spPr>
        <p:txBody>
          <a:bodyPr>
            <a:spAutoFit/>
          </a:bodyPr>
          <a:lstStyle/>
          <a:p>
            <a:pPr fontAlgn="auto">
              <a:spcBef>
                <a:spcPts val="0"/>
              </a:spcBef>
              <a:spcAft>
                <a:spcPts val="0"/>
              </a:spcAft>
              <a:defRPr/>
            </a:pPr>
            <a:r>
              <a:rPr lang="fr-FR" sz="1200" dirty="0">
                <a:solidFill>
                  <a:schemeClr val="bg1">
                    <a:lumMod val="50000"/>
                    <a:lumOff val="50000"/>
                  </a:schemeClr>
                </a:solidFill>
                <a:latin typeface="MS PGothic" pitchFamily="34" charset="-128"/>
                <a:ea typeface="MS PGothic" pitchFamily="34" charset="-128"/>
                <a:cs typeface="Arial" pitchFamily="34" charset="0"/>
              </a:rPr>
              <a:t>Exemple de balise : « Commerce »</a:t>
            </a:r>
            <a:endParaRPr lang="fr-FR" sz="1200" dirty="0">
              <a:solidFill>
                <a:schemeClr val="bg1">
                  <a:lumMod val="50000"/>
                  <a:lumOff val="50000"/>
                </a:schemeClr>
              </a:solidFill>
              <a:latin typeface="+mn-lt"/>
            </a:endParaRPr>
          </a:p>
        </p:txBody>
      </p:sp>
      <p:sp>
        <p:nvSpPr>
          <p:cNvPr id="29"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30" name="Connecteur droit 29"/>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Connecteur droit 6"/>
          <p:cNvCxnSpPr/>
          <p:nvPr/>
        </p:nvCxnSpPr>
        <p:spPr>
          <a:xfrm>
            <a:off x="428625" y="10715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28625" y="571500"/>
            <a:ext cx="8286750" cy="1588"/>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1747" name="Picture 2" descr="C:\projets\0_index_3D\01_applis\01_démos\020_mde\mde\documents\gilbabin\10_global\rec\18_index3d07B-PM-Balises3_rec.jpg"/>
          <p:cNvPicPr>
            <a:picLocks noChangeAspect="1" noChangeArrowheads="1"/>
          </p:cNvPicPr>
          <p:nvPr/>
        </p:nvPicPr>
        <p:blipFill>
          <a:blip r:embed="rId4"/>
          <a:srcRect/>
          <a:stretch>
            <a:fillRect/>
          </a:stretch>
        </p:blipFill>
        <p:spPr bwMode="auto">
          <a:xfrm>
            <a:off x="2000250" y="1793875"/>
            <a:ext cx="5056188" cy="3789363"/>
          </a:xfrm>
          <a:prstGeom prst="rect">
            <a:avLst/>
          </a:prstGeom>
          <a:noFill/>
          <a:ln w="9525">
            <a:noFill/>
            <a:miter lim="800000"/>
            <a:headEnd/>
            <a:tailEnd/>
          </a:ln>
        </p:spPr>
      </p:pic>
      <p:sp>
        <p:nvSpPr>
          <p:cNvPr id="14" name="Titre 1"/>
          <p:cNvSpPr txBox="1">
            <a:spLocks/>
          </p:cNvSpPr>
          <p:nvPr/>
        </p:nvSpPr>
        <p:spPr>
          <a:xfrm>
            <a:off x="914400" y="628624"/>
            <a:ext cx="7772400" cy="371484"/>
          </a:xfrm>
          <a:prstGeom prst="rect">
            <a:avLst/>
          </a:prstGeom>
        </p:spPr>
        <p:txBody>
          <a:bodyPr/>
          <a:lstStyle/>
          <a:p>
            <a:pPr marR="9144" fontAlgn="auto">
              <a:spcAft>
                <a:spcPts val="0"/>
              </a:spcAft>
              <a:defRPr/>
            </a:pPr>
            <a:r>
              <a:rPr lang="fr-FR" sz="1600" b="1" cap="all" dirty="0">
                <a:solidFill>
                  <a:schemeClr val="tx1">
                    <a:lumMod val="75000"/>
                  </a:schemeClr>
                </a:solidFill>
                <a:effectLst>
                  <a:reflection blurRad="12700" stA="34000" endA="740" endPos="53000" dir="5400000" sy="-100000" algn="bl" rotWithShape="0"/>
                </a:effectLst>
                <a:latin typeface="Comic Sans MS" pitchFamily="66" charset="0"/>
                <a:ea typeface="MS PGothic" pitchFamily="34" charset="-128"/>
                <a:cs typeface="Arial" pitchFamily="34" charset="0"/>
              </a:rPr>
              <a:t>UN MECCANO 3D : Des balises porteuses d’informations</a:t>
            </a:r>
            <a:endParaRPr lang="fr-FR" sz="1600" cap="all" dirty="0">
              <a:solidFill>
                <a:schemeClr val="tx1">
                  <a:lumMod val="75000"/>
                </a:schemeClr>
              </a:solidFill>
              <a:effectLst>
                <a:reflection blurRad="12700" stA="34000" endA="740" endPos="53000" dir="5400000" sy="-100000" algn="bl" rotWithShape="0"/>
              </a:effectLst>
              <a:latin typeface="Comic Sans MS" pitchFamily="66" charset="0"/>
              <a:ea typeface="+mj-ea"/>
              <a:cs typeface="+mj-cs"/>
            </a:endParaRPr>
          </a:p>
        </p:txBody>
      </p:sp>
      <p:cxnSp>
        <p:nvCxnSpPr>
          <p:cNvPr id="22" name="Connecteur droit avec flèche 21"/>
          <p:cNvCxnSpPr/>
          <p:nvPr/>
        </p:nvCxnSpPr>
        <p:spPr>
          <a:xfrm flipV="1">
            <a:off x="1714500" y="3082925"/>
            <a:ext cx="1357313"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0" name="ZoneTexte 23"/>
          <p:cNvSpPr txBox="1">
            <a:spLocks noChangeArrowheads="1"/>
          </p:cNvSpPr>
          <p:nvPr/>
        </p:nvSpPr>
        <p:spPr bwMode="auto">
          <a:xfrm>
            <a:off x="822325" y="2998788"/>
            <a:ext cx="892175"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Restaurant</a:t>
            </a:r>
            <a:endParaRPr lang="fr-FR" sz="1200">
              <a:latin typeface="Corbel" pitchFamily="34" charset="0"/>
              <a:ea typeface="MS PGothic"/>
              <a:cs typeface="Arial" charset="0"/>
            </a:endParaRPr>
          </a:p>
        </p:txBody>
      </p:sp>
      <p:cxnSp>
        <p:nvCxnSpPr>
          <p:cNvPr id="28" name="Connecteur droit avec flèche 27"/>
          <p:cNvCxnSpPr>
            <a:stCxn id="31752" idx="1"/>
          </p:cNvCxnSpPr>
          <p:nvPr/>
        </p:nvCxnSpPr>
        <p:spPr>
          <a:xfrm rot="10800000" flipV="1">
            <a:off x="4786313" y="2722563"/>
            <a:ext cx="2719387"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2" name="ZoneTexte 30"/>
          <p:cNvSpPr txBox="1">
            <a:spLocks noChangeArrowheads="1"/>
          </p:cNvSpPr>
          <p:nvPr/>
        </p:nvSpPr>
        <p:spPr bwMode="auto">
          <a:xfrm>
            <a:off x="7505700" y="2582863"/>
            <a:ext cx="566738" cy="277812"/>
          </a:xfrm>
          <a:prstGeom prst="rect">
            <a:avLst/>
          </a:prstGeom>
          <a:noFill/>
          <a:ln w="9525">
            <a:noFill/>
            <a:miter lim="800000"/>
            <a:headEnd/>
            <a:tailEnd/>
          </a:ln>
        </p:spPr>
        <p:txBody>
          <a:bodyPr wrap="none">
            <a:spAutoFit/>
          </a:bodyPr>
          <a:lstStyle/>
          <a:p>
            <a:r>
              <a:rPr lang="fr-FR" sz="1200">
                <a:latin typeface="MS PGothic"/>
                <a:ea typeface="MS PGothic"/>
                <a:cs typeface="Arial" charset="0"/>
              </a:rPr>
              <a:t>Mairie</a:t>
            </a:r>
            <a:endParaRPr lang="fr-FR" sz="1200">
              <a:latin typeface="Corbel" pitchFamily="34" charset="0"/>
              <a:ea typeface="MS PGothic"/>
              <a:cs typeface="Arial" charset="0"/>
            </a:endParaRPr>
          </a:p>
        </p:txBody>
      </p:sp>
      <p:cxnSp>
        <p:nvCxnSpPr>
          <p:cNvPr id="34" name="Connecteur droit avec flèche 33"/>
          <p:cNvCxnSpPr>
            <a:stCxn id="31754" idx="1"/>
          </p:cNvCxnSpPr>
          <p:nvPr/>
        </p:nvCxnSpPr>
        <p:spPr>
          <a:xfrm rot="10800000">
            <a:off x="4330700" y="3797300"/>
            <a:ext cx="3190875" cy="147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4" name="ZoneTexte 34"/>
          <p:cNvSpPr txBox="1">
            <a:spLocks noChangeArrowheads="1"/>
          </p:cNvSpPr>
          <p:nvPr/>
        </p:nvSpPr>
        <p:spPr bwMode="auto">
          <a:xfrm>
            <a:off x="7521575" y="3806825"/>
            <a:ext cx="852488"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Monument</a:t>
            </a:r>
            <a:endParaRPr lang="fr-FR" sz="1200">
              <a:latin typeface="Corbel" pitchFamily="34" charset="0"/>
              <a:ea typeface="MS PGothic"/>
              <a:cs typeface="Arial" charset="0"/>
            </a:endParaRPr>
          </a:p>
        </p:txBody>
      </p:sp>
      <p:cxnSp>
        <p:nvCxnSpPr>
          <p:cNvPr id="38" name="Connecteur droit avec flèche 37"/>
          <p:cNvCxnSpPr/>
          <p:nvPr/>
        </p:nvCxnSpPr>
        <p:spPr>
          <a:xfrm rot="10800000" flipV="1">
            <a:off x="5143500" y="2011363"/>
            <a:ext cx="23574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6" name="ZoneTexte 39"/>
          <p:cNvSpPr txBox="1">
            <a:spLocks noChangeArrowheads="1"/>
          </p:cNvSpPr>
          <p:nvPr/>
        </p:nvSpPr>
        <p:spPr bwMode="auto">
          <a:xfrm>
            <a:off x="7456488" y="1868488"/>
            <a:ext cx="765175" cy="277812"/>
          </a:xfrm>
          <a:prstGeom prst="rect">
            <a:avLst/>
          </a:prstGeom>
          <a:noFill/>
          <a:ln w="9525">
            <a:noFill/>
            <a:miter lim="800000"/>
            <a:headEnd/>
            <a:tailEnd/>
          </a:ln>
        </p:spPr>
        <p:txBody>
          <a:bodyPr wrap="none">
            <a:spAutoFit/>
          </a:bodyPr>
          <a:lstStyle/>
          <a:p>
            <a:r>
              <a:rPr lang="fr-FR" sz="1200">
                <a:latin typeface="MS PGothic"/>
                <a:ea typeface="MS PGothic"/>
                <a:cs typeface="Arial" charset="0"/>
              </a:rPr>
              <a:t>Bâtiment</a:t>
            </a:r>
            <a:endParaRPr lang="fr-FR" sz="1200">
              <a:latin typeface="Corbel" pitchFamily="34" charset="0"/>
              <a:ea typeface="MS PGothic"/>
              <a:cs typeface="Arial" charset="0"/>
            </a:endParaRPr>
          </a:p>
        </p:txBody>
      </p:sp>
      <p:cxnSp>
        <p:nvCxnSpPr>
          <p:cNvPr id="43" name="Connecteur droit avec flèche 42"/>
          <p:cNvCxnSpPr>
            <a:stCxn id="31758" idx="3"/>
          </p:cNvCxnSpPr>
          <p:nvPr/>
        </p:nvCxnSpPr>
        <p:spPr>
          <a:xfrm>
            <a:off x="1749425" y="2587625"/>
            <a:ext cx="1751013" cy="423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8" name="ZoneTexte 47"/>
          <p:cNvSpPr txBox="1">
            <a:spLocks noChangeArrowheads="1"/>
          </p:cNvSpPr>
          <p:nvPr/>
        </p:nvSpPr>
        <p:spPr bwMode="auto">
          <a:xfrm>
            <a:off x="815975" y="2449513"/>
            <a:ext cx="933450"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Personnage</a:t>
            </a:r>
            <a:endParaRPr lang="fr-FR" sz="1200">
              <a:latin typeface="Corbel" pitchFamily="34" charset="0"/>
              <a:ea typeface="MS PGothic"/>
              <a:cs typeface="Arial" charset="0"/>
            </a:endParaRPr>
          </a:p>
        </p:txBody>
      </p:sp>
      <p:cxnSp>
        <p:nvCxnSpPr>
          <p:cNvPr id="51" name="Connecteur droit avec flèche 50"/>
          <p:cNvCxnSpPr/>
          <p:nvPr/>
        </p:nvCxnSpPr>
        <p:spPr>
          <a:xfrm rot="10800000">
            <a:off x="6143625" y="4225925"/>
            <a:ext cx="1395413"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60" name="ZoneTexte 52"/>
          <p:cNvSpPr txBox="1">
            <a:spLocks noChangeArrowheads="1"/>
          </p:cNvSpPr>
          <p:nvPr/>
        </p:nvSpPr>
        <p:spPr bwMode="auto">
          <a:xfrm>
            <a:off x="7539038" y="4506913"/>
            <a:ext cx="1203325" cy="277812"/>
          </a:xfrm>
          <a:prstGeom prst="rect">
            <a:avLst/>
          </a:prstGeom>
          <a:noFill/>
          <a:ln w="9525">
            <a:noFill/>
            <a:miter lim="800000"/>
            <a:headEnd/>
            <a:tailEnd/>
          </a:ln>
        </p:spPr>
        <p:txBody>
          <a:bodyPr wrap="none">
            <a:spAutoFit/>
          </a:bodyPr>
          <a:lstStyle/>
          <a:p>
            <a:r>
              <a:rPr lang="fr-FR" sz="1200">
                <a:latin typeface="MS PGothic"/>
                <a:ea typeface="MS PGothic"/>
                <a:cs typeface="Arial" charset="0"/>
              </a:rPr>
              <a:t>Zone de parking</a:t>
            </a:r>
            <a:endParaRPr lang="fr-FR" sz="1200">
              <a:latin typeface="Corbel" pitchFamily="34" charset="0"/>
              <a:ea typeface="MS PGothic"/>
              <a:cs typeface="Arial" charset="0"/>
            </a:endParaRPr>
          </a:p>
        </p:txBody>
      </p:sp>
      <p:cxnSp>
        <p:nvCxnSpPr>
          <p:cNvPr id="55" name="Connecteur droit avec flèche 54"/>
          <p:cNvCxnSpPr>
            <a:stCxn id="31762" idx="3"/>
          </p:cNvCxnSpPr>
          <p:nvPr/>
        </p:nvCxnSpPr>
        <p:spPr>
          <a:xfrm flipV="1">
            <a:off x="1397000" y="4654550"/>
            <a:ext cx="2460625" cy="790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62" name="ZoneTexte 55"/>
          <p:cNvSpPr txBox="1">
            <a:spLocks noChangeArrowheads="1"/>
          </p:cNvSpPr>
          <p:nvPr/>
        </p:nvSpPr>
        <p:spPr bwMode="auto">
          <a:xfrm>
            <a:off x="855663" y="5307013"/>
            <a:ext cx="541337"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Arbre</a:t>
            </a:r>
            <a:endParaRPr lang="fr-FR" sz="1200">
              <a:latin typeface="Corbel" pitchFamily="34" charset="0"/>
              <a:ea typeface="MS PGothic"/>
              <a:cs typeface="Arial" charset="0"/>
            </a:endParaRPr>
          </a:p>
        </p:txBody>
      </p:sp>
      <p:cxnSp>
        <p:nvCxnSpPr>
          <p:cNvPr id="59" name="Connecteur droit avec flèche 58"/>
          <p:cNvCxnSpPr>
            <a:stCxn id="31764" idx="3"/>
          </p:cNvCxnSpPr>
          <p:nvPr/>
        </p:nvCxnSpPr>
        <p:spPr>
          <a:xfrm>
            <a:off x="1430338" y="2008188"/>
            <a:ext cx="264160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64" name="ZoneTexte 60"/>
          <p:cNvSpPr txBox="1">
            <a:spLocks noChangeArrowheads="1"/>
          </p:cNvSpPr>
          <p:nvPr/>
        </p:nvSpPr>
        <p:spPr bwMode="auto">
          <a:xfrm>
            <a:off x="815975" y="1868488"/>
            <a:ext cx="614363" cy="277812"/>
          </a:xfrm>
          <a:prstGeom prst="rect">
            <a:avLst/>
          </a:prstGeom>
          <a:noFill/>
          <a:ln w="9525">
            <a:noFill/>
            <a:miter lim="800000"/>
            <a:headEnd/>
            <a:tailEnd/>
          </a:ln>
        </p:spPr>
        <p:txBody>
          <a:bodyPr wrap="none">
            <a:spAutoFit/>
          </a:bodyPr>
          <a:lstStyle/>
          <a:p>
            <a:r>
              <a:rPr lang="fr-FR" sz="1200">
                <a:latin typeface="MS PGothic"/>
                <a:ea typeface="MS PGothic"/>
                <a:cs typeface="Arial" charset="0"/>
              </a:rPr>
              <a:t>Statue</a:t>
            </a:r>
            <a:endParaRPr lang="fr-FR" sz="1200">
              <a:latin typeface="Corbel" pitchFamily="34" charset="0"/>
              <a:ea typeface="MS PGothic"/>
              <a:cs typeface="Arial" charset="0"/>
            </a:endParaRPr>
          </a:p>
        </p:txBody>
      </p:sp>
      <p:sp>
        <p:nvSpPr>
          <p:cNvPr id="31765" name="ZoneTexte 38"/>
          <p:cNvSpPr txBox="1">
            <a:spLocks noChangeArrowheads="1"/>
          </p:cNvSpPr>
          <p:nvPr/>
        </p:nvSpPr>
        <p:spPr bwMode="auto">
          <a:xfrm>
            <a:off x="4860925" y="5597525"/>
            <a:ext cx="782638"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Affichage</a:t>
            </a:r>
            <a:endParaRPr lang="fr-FR" sz="1200">
              <a:latin typeface="Corbel" pitchFamily="34" charset="0"/>
              <a:ea typeface="MS PGothic"/>
              <a:cs typeface="Arial" charset="0"/>
            </a:endParaRPr>
          </a:p>
        </p:txBody>
      </p:sp>
      <p:cxnSp>
        <p:nvCxnSpPr>
          <p:cNvPr id="42" name="Connecteur droit avec flèche 41"/>
          <p:cNvCxnSpPr/>
          <p:nvPr/>
        </p:nvCxnSpPr>
        <p:spPr>
          <a:xfrm rot="16200000" flipV="1">
            <a:off x="4500563" y="5083175"/>
            <a:ext cx="714375"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67" name="ZoneTexte 44"/>
          <p:cNvSpPr txBox="1">
            <a:spLocks noChangeArrowheads="1"/>
          </p:cNvSpPr>
          <p:nvPr/>
        </p:nvSpPr>
        <p:spPr bwMode="auto">
          <a:xfrm>
            <a:off x="822325" y="3663950"/>
            <a:ext cx="731838"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Véhicule</a:t>
            </a:r>
            <a:endParaRPr lang="fr-FR" sz="1200">
              <a:latin typeface="Corbel" pitchFamily="34" charset="0"/>
              <a:ea typeface="MS PGothic"/>
              <a:cs typeface="Arial" charset="0"/>
            </a:endParaRPr>
          </a:p>
        </p:txBody>
      </p:sp>
      <p:cxnSp>
        <p:nvCxnSpPr>
          <p:cNvPr id="47" name="Connecteur droit avec flèche 46"/>
          <p:cNvCxnSpPr>
            <a:stCxn id="31767" idx="3"/>
          </p:cNvCxnSpPr>
          <p:nvPr/>
        </p:nvCxnSpPr>
        <p:spPr>
          <a:xfrm flipV="1">
            <a:off x="1554163" y="3440113"/>
            <a:ext cx="2517775"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69" name="ZoneTexte 49"/>
          <p:cNvSpPr txBox="1">
            <a:spLocks noChangeArrowheads="1"/>
          </p:cNvSpPr>
          <p:nvPr/>
        </p:nvSpPr>
        <p:spPr bwMode="auto">
          <a:xfrm>
            <a:off x="7539038" y="4949825"/>
            <a:ext cx="730250"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Poubelle</a:t>
            </a:r>
            <a:endParaRPr lang="fr-FR" sz="1200">
              <a:latin typeface="Corbel" pitchFamily="34" charset="0"/>
              <a:ea typeface="MS PGothic"/>
              <a:cs typeface="Arial" charset="0"/>
            </a:endParaRPr>
          </a:p>
        </p:txBody>
      </p:sp>
      <p:cxnSp>
        <p:nvCxnSpPr>
          <p:cNvPr id="54" name="Connecteur droit avec flèche 53"/>
          <p:cNvCxnSpPr>
            <a:stCxn id="31769" idx="1"/>
          </p:cNvCxnSpPr>
          <p:nvPr/>
        </p:nvCxnSpPr>
        <p:spPr>
          <a:xfrm rot="10800000">
            <a:off x="6786563" y="4654550"/>
            <a:ext cx="752475" cy="433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71" name="ZoneTexte 59"/>
          <p:cNvSpPr txBox="1">
            <a:spLocks noChangeArrowheads="1"/>
          </p:cNvSpPr>
          <p:nvPr/>
        </p:nvSpPr>
        <p:spPr bwMode="auto">
          <a:xfrm>
            <a:off x="898525" y="1060450"/>
            <a:ext cx="7602538" cy="646113"/>
          </a:xfrm>
          <a:prstGeom prst="rect">
            <a:avLst/>
          </a:prstGeom>
          <a:noFill/>
          <a:ln w="9525">
            <a:noFill/>
            <a:miter lim="800000"/>
            <a:headEnd/>
            <a:tailEnd/>
          </a:ln>
        </p:spPr>
        <p:txBody>
          <a:bodyPr>
            <a:spAutoFit/>
          </a:bodyPr>
          <a:lstStyle/>
          <a:p>
            <a:r>
              <a:rPr lang="fr-FR">
                <a:latin typeface="MS PGothic"/>
                <a:ea typeface="MS PGothic"/>
                <a:cs typeface="Arial" charset="0"/>
              </a:rPr>
              <a:t>Tout élément d’un environnement spécifique peut devenir une balise porteuse d’informations.</a:t>
            </a:r>
            <a:endParaRPr lang="fr-FR">
              <a:latin typeface="Corbel" pitchFamily="34" charset="0"/>
              <a:ea typeface="MS PGothic"/>
              <a:cs typeface="Arial" charset="0"/>
            </a:endParaRPr>
          </a:p>
        </p:txBody>
      </p:sp>
      <p:sp>
        <p:nvSpPr>
          <p:cNvPr id="31772" name="ZoneTexte 61"/>
          <p:cNvSpPr txBox="1">
            <a:spLocks noChangeArrowheads="1"/>
          </p:cNvSpPr>
          <p:nvPr/>
        </p:nvSpPr>
        <p:spPr bwMode="auto">
          <a:xfrm>
            <a:off x="7505700" y="3235325"/>
            <a:ext cx="738188" cy="276225"/>
          </a:xfrm>
          <a:prstGeom prst="rect">
            <a:avLst/>
          </a:prstGeom>
          <a:noFill/>
          <a:ln w="9525">
            <a:noFill/>
            <a:miter lim="800000"/>
            <a:headEnd/>
            <a:tailEnd/>
          </a:ln>
        </p:spPr>
        <p:txBody>
          <a:bodyPr wrap="none">
            <a:spAutoFit/>
          </a:bodyPr>
          <a:lstStyle/>
          <a:p>
            <a:r>
              <a:rPr lang="fr-FR" sz="1200">
                <a:latin typeface="MS PGothic"/>
                <a:ea typeface="MS PGothic"/>
                <a:cs typeface="Arial" charset="0"/>
              </a:rPr>
              <a:t>Publicité</a:t>
            </a:r>
            <a:endParaRPr lang="fr-FR" sz="1200">
              <a:latin typeface="Corbel" pitchFamily="34" charset="0"/>
              <a:ea typeface="MS PGothic"/>
              <a:cs typeface="Arial" charset="0"/>
            </a:endParaRPr>
          </a:p>
        </p:txBody>
      </p:sp>
      <p:cxnSp>
        <p:nvCxnSpPr>
          <p:cNvPr id="64" name="Connecteur droit avec flèche 63"/>
          <p:cNvCxnSpPr>
            <a:stCxn id="31772" idx="1"/>
          </p:cNvCxnSpPr>
          <p:nvPr/>
        </p:nvCxnSpPr>
        <p:spPr>
          <a:xfrm rot="10800000" flipV="1">
            <a:off x="6429375" y="3373438"/>
            <a:ext cx="1076325" cy="280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Sous-titre 2"/>
          <p:cNvSpPr txBox="1">
            <a:spLocks/>
          </p:cNvSpPr>
          <p:nvPr/>
        </p:nvSpPr>
        <p:spPr>
          <a:xfrm>
            <a:off x="857224" y="116112"/>
            <a:ext cx="6019032" cy="387219"/>
          </a:xfrm>
          <a:prstGeom prst="rect">
            <a:avLst/>
          </a:prstGeom>
        </p:spPr>
        <p:txBody>
          <a:bodyPr lIns="100584" anchor="b">
            <a:normAutofit fontScale="92500" lnSpcReduction="20000"/>
            <a:scene3d>
              <a:camera prst="perspectiveFront"/>
              <a:lightRig rig="threePt" dir="t"/>
            </a:scene3d>
            <a:sp3d/>
          </a:bodyPr>
          <a:lstStyle/>
          <a:p>
            <a:pPr fontAlgn="auto">
              <a:spcBef>
                <a:spcPts val="0"/>
              </a:spcBef>
              <a:spcAft>
                <a:spcPts val="0"/>
              </a:spcAft>
              <a:buClr>
                <a:schemeClr val="tx2"/>
              </a:buClr>
              <a:buSzPct val="95000"/>
              <a:buFont typeface="Wingdings"/>
              <a:buNone/>
              <a:defRPr/>
            </a:pPr>
            <a:r>
              <a:rPr lang="fr-FR" sz="26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INDEX 3D</a:t>
            </a:r>
            <a:r>
              <a:rPr lang="fr-FR" sz="1200" dirty="0">
                <a:solidFill>
                  <a:schemeClr val="tx2">
                    <a:lumMod val="75000"/>
                  </a:schemeClr>
                </a:solidFill>
                <a:effectLst>
                  <a:glow rad="101600">
                    <a:schemeClr val="accent4">
                      <a:satMod val="175000"/>
                      <a:alpha val="40000"/>
                    </a:schemeClr>
                  </a:glow>
                </a:effectLst>
                <a:latin typeface="Courier New" pitchFamily="49" charset="0"/>
                <a:cs typeface="Courier New" pitchFamily="49" charset="0"/>
              </a:rPr>
              <a:t> </a:t>
            </a:r>
            <a:r>
              <a:rPr lang="fr-FR" sz="2200" dirty="0">
                <a:latin typeface="Courier New" pitchFamily="49" charset="0"/>
                <a:cs typeface="Courier New" pitchFamily="49" charset="0"/>
              </a:rPr>
              <a:t>®</a:t>
            </a:r>
          </a:p>
        </p:txBody>
      </p:sp>
      <p:cxnSp>
        <p:nvCxnSpPr>
          <p:cNvPr id="46" name="Connecteur droit 45"/>
          <p:cNvCxnSpPr/>
          <p:nvPr/>
        </p:nvCxnSpPr>
        <p:spPr>
          <a:xfrm>
            <a:off x="423863" y="6380163"/>
            <a:ext cx="8286750" cy="1587"/>
          </a:xfrm>
          <a:prstGeom prst="line">
            <a:avLst/>
          </a:prstGeom>
          <a:ln w="19050">
            <a:solidFill>
              <a:schemeClr val="bg1">
                <a:lumMod val="50000"/>
                <a:lumOff val="50000"/>
              </a:schemeClr>
            </a:solidFill>
            <a:bevel/>
          </a:ln>
          <a:effectLst>
            <a:outerShdw blurRad="50800" dist="38100" dir="2700000" algn="tl" rotWithShape="0">
              <a:schemeClr val="bg1">
                <a:lumMod val="50000"/>
                <a:lumOff val="50000"/>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sndAc>
      <p:stSnd>
        <p:snd r:embed="rId3" name="click.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Personnalisé 2">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F0000"/>
      </a:hlink>
      <a:folHlink>
        <a:srgbClr val="FEE29C"/>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22405</TotalTime>
  <Words>598</Words>
  <Application>Microsoft Office PowerPoint</Application>
  <PresentationFormat>Affichage à l'écran (4:3)</PresentationFormat>
  <Paragraphs>117</Paragraphs>
  <Slides>24</Slides>
  <Notes>24</Notes>
  <HiddenSlides>0</HiddenSlides>
  <MMClips>0</MMClips>
  <ScaleCrop>false</ScaleCrop>
  <HeadingPairs>
    <vt:vector size="6" baseType="variant">
      <vt:variant>
        <vt:lpstr>Polices utilisées</vt:lpstr>
      </vt:variant>
      <vt:variant>
        <vt:i4>9</vt:i4>
      </vt:variant>
      <vt:variant>
        <vt:lpstr>Modèle de conception</vt:lpstr>
      </vt:variant>
      <vt:variant>
        <vt:i4>7</vt:i4>
      </vt:variant>
      <vt:variant>
        <vt:lpstr>Titres des diapositives</vt:lpstr>
      </vt:variant>
      <vt:variant>
        <vt:i4>24</vt:i4>
      </vt:variant>
    </vt:vector>
  </HeadingPairs>
  <TitlesOfParts>
    <vt:vector size="40" baseType="lpstr">
      <vt:lpstr>Corbel</vt:lpstr>
      <vt:lpstr>Arial</vt:lpstr>
      <vt:lpstr>Consolas</vt:lpstr>
      <vt:lpstr>Wingdings</vt:lpstr>
      <vt:lpstr>Wingdings 2</vt:lpstr>
      <vt:lpstr>Wingdings 3</vt:lpstr>
      <vt:lpstr>Calibri</vt:lpstr>
      <vt:lpstr>Comic Sans MS</vt:lpstr>
      <vt:lpstr>MS PGothic</vt:lpstr>
      <vt:lpstr>Métro</vt:lpstr>
      <vt:lpstr>Métro</vt:lpstr>
      <vt:lpstr>Métro</vt:lpstr>
      <vt:lpstr>Métro</vt:lpstr>
      <vt:lpstr>Métro</vt:lpstr>
      <vt:lpstr>Métro</vt:lpstr>
      <vt:lpstr>Métro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PLATEFORME INDEX 3D (général_revisité)</dc:title>
  <dc:creator>PCP</dc:creator>
  <cp:lastModifiedBy>FLORENZANO</cp:lastModifiedBy>
  <cp:revision>1050</cp:revision>
  <dcterms:created xsi:type="dcterms:W3CDTF">2007-11-08T14:44:12Z</dcterms:created>
  <dcterms:modified xsi:type="dcterms:W3CDTF">2010-10-05T12:03:20Z</dcterms:modified>
</cp:coreProperties>
</file>